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4" r:id="rId2"/>
    <p:sldId id="390" r:id="rId3"/>
    <p:sldId id="350" r:id="rId4"/>
    <p:sldId id="308" r:id="rId5"/>
    <p:sldId id="309" r:id="rId6"/>
    <p:sldId id="307" r:id="rId7"/>
    <p:sldId id="344" r:id="rId8"/>
  </p:sldIdLst>
  <p:sldSz cx="9144000" cy="6858000" type="screen4x3"/>
  <p:notesSz cx="6834188" cy="99790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CCFFFF"/>
    <a:srgbClr val="0000FF"/>
    <a:srgbClr val="0066FF"/>
    <a:srgbClr val="FF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3" d="100"/>
        <a:sy n="43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6" y="-108"/>
      </p:cViewPr>
      <p:guideLst>
        <p:guide orient="horz" pos="3144"/>
        <p:guide pos="215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2590" tIns="46296" rIns="92590" bIns="462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2590" tIns="46296" rIns="92590" bIns="462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F5B46E-70BA-477D-BE3E-284C2B8726F5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2590" tIns="46296" rIns="92590" bIns="462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2590" tIns="46296" rIns="92590" bIns="462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7B240D8-9E4F-4922-8B33-52F057BF7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2590" tIns="46296" rIns="92590" bIns="46296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2590" tIns="46296" rIns="92590" bIns="46296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E2009EF-447F-41E8-87B2-726E8DE4E2E9}" type="datetimeFigureOut">
              <a:rPr lang="ru-RU"/>
              <a:pPr>
                <a:defRPr/>
              </a:pPr>
              <a:t>20.04.2023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7713"/>
            <a:ext cx="4987925" cy="3741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90" tIns="46296" rIns="92590" bIns="46296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2625" y="4738688"/>
            <a:ext cx="5468938" cy="4492625"/>
          </a:xfrm>
          <a:prstGeom prst="rect">
            <a:avLst/>
          </a:prstGeom>
        </p:spPr>
        <p:txBody>
          <a:bodyPr vert="horz" lIns="92590" tIns="46296" rIns="92590" bIns="46296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2590" tIns="46296" rIns="92590" bIns="46296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2590" tIns="46296" rIns="92590" bIns="46296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471C66A-9F26-4667-B3F2-C2439D1DC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AEF247-92FD-428C-A19B-FACA5F841E00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4339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576263" y="488950"/>
            <a:ext cx="5681662" cy="42608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2625" y="4738688"/>
            <a:ext cx="5468938" cy="449421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86E9B-73B6-422A-9FBD-048B99D88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46E36-FEDE-43B2-92E9-149F08B49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15856-2D71-4FF0-B4F5-E02AD8BF0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99363-871D-4C15-A0E9-2B215F293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8F2CE-DF3E-4451-BBA2-72F9B1673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3FFA6-888A-4D5A-BE1F-D91DC79AC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15FFB-B2C9-4955-B869-0A630F20B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408B7-F1F6-4FEB-85EF-E036FE849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16F31-6884-4313-AF4A-6F979F68E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06237-28FA-4F5A-BC2F-43384CAE4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481DC-DE00-45CE-A702-1212FC6DA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F5C3CD-B0F2-4628-870B-07C77F5FD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428728" y="1643063"/>
            <a:ext cx="7286647" cy="3429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Корпоративная подготовка учителей математики к использованию технологий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профессиональной деятельности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8545513" y="2857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2"/>
          <p:cNvSpPr>
            <a:spLocks noChangeArrowheads="1"/>
          </p:cNvSpPr>
          <p:nvPr/>
        </p:nvSpPr>
        <p:spPr bwMode="auto">
          <a:xfrm>
            <a:off x="357188" y="2357438"/>
            <a:ext cx="85725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Электронное обучение включает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Автоматизированное рабочее место учителя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(электронные журналы, дневники, планирование,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электронные учительские,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SMS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-оповещение родителей)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доступ каждого учащегося и учителя к лучшим мировым образовательным ресурсам в любое время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Цифровые образовательные ресурсы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- библиотеки, порталы, др.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(электронные учебники, игры, виртуальные тренажеры, лаборатории)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kk-KZ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Автоматизированную систему управления</a:t>
            </a:r>
          </a:p>
          <a:p>
            <a:pPr>
              <a:spcBef>
                <a:spcPts val="600"/>
              </a:spcBef>
              <a:buFont typeface="Arial" charset="0"/>
              <a:buChar char="•"/>
            </a:pPr>
            <a:r>
              <a:rPr lang="kk-KZ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b="1" dirty="0">
                <a:latin typeface="Times New Roman" pitchFamily="18" charset="0"/>
                <a:cs typeface="Times New Roman" pitchFamily="18" charset="0"/>
              </a:rPr>
              <a:t>Автоматизированный сбор первичной статистической информации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6" descr="C:\Documents and Settings\user\Рабочий стол\my desktop\PRESENTATIONS\presentations  from M'sia\pics_e-learning\e-learning-p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1916113"/>
            <a:ext cx="178593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214313" y="601663"/>
            <a:ext cx="8715375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Что такое электронное обучение ?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e-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Learning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обучение всех желающих, всегда и везде,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при помощи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инфокоммуникационных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технологий</a:t>
            </a:r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8545513" y="2857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Заголовок 4"/>
          <p:cNvSpPr txBox="1">
            <a:spLocks/>
          </p:cNvSpPr>
          <p:nvPr/>
        </p:nvSpPr>
        <p:spPr bwMode="auto">
          <a:xfrm>
            <a:off x="714375" y="214313"/>
            <a:ext cx="7786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ko-KR" sz="3200"/>
              <a:t>Система электронного обучения в мире </a:t>
            </a:r>
            <a:r>
              <a:rPr lang="ru-RU" sz="3200"/>
              <a:t>  </a:t>
            </a:r>
          </a:p>
        </p:txBody>
      </p:sp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1928794" y="1142984"/>
            <a:ext cx="6572250" cy="1200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en-US" dirty="0">
                <a:cs typeface="Times New Roman" pitchFamily="18" charset="0"/>
              </a:rPr>
              <a:t>E</a:t>
            </a:r>
            <a:r>
              <a:rPr lang="ru-RU" dirty="0">
                <a:cs typeface="Times New Roman" pitchFamily="18" charset="0"/>
              </a:rPr>
              <a:t>-</a:t>
            </a:r>
            <a:r>
              <a:rPr lang="ru-RU" dirty="0" err="1">
                <a:cs typeface="Times New Roman" pitchFamily="18" charset="0"/>
              </a:rPr>
              <a:t>learning</a:t>
            </a:r>
            <a:r>
              <a:rPr lang="ru-RU" dirty="0">
                <a:cs typeface="Times New Roman" pitchFamily="18" charset="0"/>
              </a:rPr>
              <a:t> в </a:t>
            </a:r>
            <a:r>
              <a:rPr lang="ru-RU" b="1" dirty="0">
                <a:cs typeface="Times New Roman" pitchFamily="18" charset="0"/>
              </a:rPr>
              <a:t>Финляндии, Ирландии, Южной Корее</a:t>
            </a:r>
            <a:r>
              <a:rPr lang="ru-RU" dirty="0">
                <a:cs typeface="Times New Roman" pitchFamily="18" charset="0"/>
              </a:rPr>
              <a:t> стал основным инструментом модернизации образования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ru-RU" dirty="0">
                <a:cs typeface="Times New Roman" pitchFamily="18" charset="0"/>
              </a:rPr>
              <a:t>и экономического роста. Реализуются специальные </a:t>
            </a:r>
            <a:r>
              <a:rPr lang="ru-RU" b="1" dirty="0">
                <a:cs typeface="Times New Roman" pitchFamily="18" charset="0"/>
              </a:rPr>
              <a:t>национальные программы по электронному обучению </a:t>
            </a:r>
            <a:endParaRPr lang="ru-RU" b="1" dirty="0"/>
          </a:p>
        </p:txBody>
      </p:sp>
      <p:sp>
        <p:nvSpPr>
          <p:cNvPr id="8197" name="Прямоугольник 11"/>
          <p:cNvSpPr>
            <a:spLocks noChangeArrowheads="1"/>
          </p:cNvSpPr>
          <p:nvPr/>
        </p:nvSpPr>
        <p:spPr bwMode="auto">
          <a:xfrm>
            <a:off x="214313" y="4335463"/>
            <a:ext cx="8715375" cy="23082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/>
              <a:t>        Франция</a:t>
            </a:r>
            <a:r>
              <a:rPr lang="ru-RU" dirty="0"/>
              <a:t> в 2002 г. отставала в 2 раза от США по всем показателям информационного общества. Поэтому Законом 142501 Интернет и ИКТ объявлены первой жизненной необходимостью </a:t>
            </a:r>
            <a:r>
              <a:rPr lang="ru-RU" b="1" dirty="0"/>
              <a:t>будущего нации</a:t>
            </a:r>
            <a:r>
              <a:rPr lang="ru-RU" dirty="0"/>
              <a:t>. Принят Закон о главной задаче национальной системы образования – внедрение ИКТ во все сферы образовательного процесса от детского сада до обучения взрослых. Реализуются национальные проекты: </a:t>
            </a:r>
            <a:r>
              <a:rPr lang="ru-RU" b="1" dirty="0"/>
              <a:t>«Ноутбук для каждого студента», «Создание электронного </a:t>
            </a:r>
            <a:r>
              <a:rPr lang="ru-RU" b="1" dirty="0" err="1"/>
              <a:t>контента</a:t>
            </a:r>
            <a:r>
              <a:rPr lang="ru-RU" b="1" dirty="0"/>
              <a:t>»,  «Сопровождаемый Интернет». </a:t>
            </a: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2000232" y="2500306"/>
            <a:ext cx="6572250" cy="1754188"/>
          </a:xfrm>
          <a:prstGeom prst="rect">
            <a:avLst/>
          </a:prstGeom>
          <a:noFill/>
          <a:ln w="3175">
            <a:solidFill>
              <a:schemeClr val="tx2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ru-RU" dirty="0">
                <a:cs typeface="Times New Roman" pitchFamily="18" charset="0"/>
              </a:rPr>
              <a:t>В </a:t>
            </a:r>
            <a:r>
              <a:rPr lang="ru-RU" b="1" dirty="0">
                <a:cs typeface="Times New Roman" pitchFamily="18" charset="0"/>
              </a:rPr>
              <a:t>США, Великобритании, Австралии, Новой Зеландии, Канаде </a:t>
            </a:r>
            <a:r>
              <a:rPr lang="ru-RU" dirty="0">
                <a:cs typeface="Times New Roman" pitchFamily="18" charset="0"/>
              </a:rPr>
              <a:t>электронное обучение - практика повседневной жизни. В </a:t>
            </a:r>
            <a:r>
              <a:rPr lang="ru-RU" b="1" dirty="0">
                <a:cs typeface="Times New Roman" pitchFamily="18" charset="0"/>
              </a:rPr>
              <a:t>Австралии</a:t>
            </a:r>
            <a:r>
              <a:rPr lang="ru-RU" dirty="0">
                <a:cs typeface="Times New Roman" pitchFamily="18" charset="0"/>
              </a:rPr>
              <a:t> принят План действий в области образования и подготовки кадров для информационной экономики «Создание культуры знаний», ядром которого является </a:t>
            </a:r>
            <a:r>
              <a:rPr lang="ru-RU" b="1" dirty="0">
                <a:cs typeface="Times New Roman" pitchFamily="18" charset="0"/>
              </a:rPr>
              <a:t>электронное обучение</a:t>
            </a:r>
            <a:endParaRPr lang="ru-RU" b="1" dirty="0"/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8501063" y="2857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1357313" y="1785938"/>
            <a:ext cx="5040312" cy="4264025"/>
            <a:chOff x="1125" y="1305"/>
            <a:chExt cx="3175" cy="2686"/>
          </a:xfrm>
        </p:grpSpPr>
        <p:sp>
          <p:nvSpPr>
            <p:cNvPr id="9228" name="Oval 3"/>
            <p:cNvSpPr>
              <a:spLocks noChangeArrowheads="1"/>
            </p:cNvSpPr>
            <p:nvPr/>
          </p:nvSpPr>
          <p:spPr bwMode="auto">
            <a:xfrm>
              <a:off x="3274" y="1760"/>
              <a:ext cx="408" cy="109"/>
            </a:xfrm>
            <a:prstGeom prst="ellipse">
              <a:avLst/>
            </a:prstGeom>
            <a:gradFill rotWithShape="0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9" name="Oval 4"/>
            <p:cNvSpPr>
              <a:spLocks noChangeArrowheads="1"/>
            </p:cNvSpPr>
            <p:nvPr/>
          </p:nvSpPr>
          <p:spPr bwMode="auto">
            <a:xfrm>
              <a:off x="2568" y="2652"/>
              <a:ext cx="690" cy="185"/>
            </a:xfrm>
            <a:prstGeom prst="ellipse">
              <a:avLst/>
            </a:prstGeom>
            <a:gradFill rotWithShape="0">
              <a:gsLst>
                <a:gs pos="0">
                  <a:srgbClr val="B2B2B2"/>
                </a:gs>
                <a:gs pos="100000">
                  <a:srgbClr val="D6E1F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0" name="Oval 5"/>
            <p:cNvSpPr>
              <a:spLocks noChangeArrowheads="1"/>
            </p:cNvSpPr>
            <p:nvPr/>
          </p:nvSpPr>
          <p:spPr bwMode="auto">
            <a:xfrm>
              <a:off x="3300" y="3724"/>
              <a:ext cx="1001" cy="268"/>
            </a:xfrm>
            <a:prstGeom prst="ellipse">
              <a:avLst/>
            </a:prstGeom>
            <a:gradFill rotWithShape="0">
              <a:gsLst>
                <a:gs pos="0">
                  <a:srgbClr val="B2B2B2"/>
                </a:gs>
                <a:gs pos="100000">
                  <a:srgbClr val="BACDE8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1" name="Oval 6"/>
            <p:cNvSpPr>
              <a:spLocks noChangeArrowheads="1"/>
            </p:cNvSpPr>
            <p:nvPr/>
          </p:nvSpPr>
          <p:spPr bwMode="auto">
            <a:xfrm>
              <a:off x="1250" y="3002"/>
              <a:ext cx="813" cy="217"/>
            </a:xfrm>
            <a:prstGeom prst="ellipse">
              <a:avLst/>
            </a:prstGeom>
            <a:gradFill rotWithShape="0">
              <a:gsLst>
                <a:gs pos="0">
                  <a:srgbClr val="B2B2B2"/>
                </a:gs>
                <a:gs pos="100000">
                  <a:srgbClr val="D6E1F2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2" name="Rectangle 7"/>
            <p:cNvSpPr>
              <a:spLocks noChangeArrowheads="1"/>
            </p:cNvSpPr>
            <p:nvPr/>
          </p:nvSpPr>
          <p:spPr bwMode="auto">
            <a:xfrm rot="-7860000">
              <a:off x="3038" y="2596"/>
              <a:ext cx="508" cy="105"/>
            </a:xfrm>
            <a:prstGeom prst="rect">
              <a:avLst/>
            </a:prstGeom>
            <a:gradFill rotWithShape="0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3" name="Rectangle 8"/>
            <p:cNvSpPr>
              <a:spLocks noChangeArrowheads="1"/>
            </p:cNvSpPr>
            <p:nvPr/>
          </p:nvSpPr>
          <p:spPr bwMode="auto">
            <a:xfrm rot="-780000">
              <a:off x="1935" y="2358"/>
              <a:ext cx="554" cy="92"/>
            </a:xfrm>
            <a:prstGeom prst="rect">
              <a:avLst/>
            </a:prstGeom>
            <a:gradFill rotWithShape="0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234" name="Group 9"/>
            <p:cNvGrpSpPr>
              <a:grpSpLocks/>
            </p:cNvGrpSpPr>
            <p:nvPr/>
          </p:nvGrpSpPr>
          <p:grpSpPr bwMode="auto">
            <a:xfrm>
              <a:off x="2451" y="1672"/>
              <a:ext cx="978" cy="963"/>
              <a:chOff x="2451" y="1672"/>
              <a:chExt cx="978" cy="963"/>
            </a:xfrm>
          </p:grpSpPr>
          <p:sp>
            <p:nvSpPr>
              <p:cNvPr id="9250" name="Rectangle 10"/>
              <p:cNvSpPr>
                <a:spLocks noChangeArrowheads="1"/>
              </p:cNvSpPr>
              <p:nvPr/>
            </p:nvSpPr>
            <p:spPr bwMode="auto">
              <a:xfrm rot="-3240000">
                <a:off x="3150" y="1785"/>
                <a:ext cx="313" cy="76"/>
              </a:xfrm>
              <a:prstGeom prst="rect">
                <a:avLst/>
              </a:prstGeom>
              <a:gradFill rotWithShape="0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9251" name="Group 11"/>
              <p:cNvGrpSpPr>
                <a:grpSpLocks/>
              </p:cNvGrpSpPr>
              <p:nvPr/>
            </p:nvGrpSpPr>
            <p:grpSpPr bwMode="auto">
              <a:xfrm>
                <a:off x="2451" y="1803"/>
                <a:ext cx="931" cy="832"/>
                <a:chOff x="2451" y="1803"/>
                <a:chExt cx="931" cy="832"/>
              </a:xfrm>
            </p:grpSpPr>
            <p:sp>
              <p:nvSpPr>
                <p:cNvPr id="9253" name="Oval 12"/>
                <p:cNvSpPr>
                  <a:spLocks noChangeArrowheads="1"/>
                </p:cNvSpPr>
                <p:nvPr/>
              </p:nvSpPr>
              <p:spPr bwMode="auto">
                <a:xfrm>
                  <a:off x="2451" y="1803"/>
                  <a:ext cx="932" cy="83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4B9E8"/>
                    </a:gs>
                    <a:gs pos="100000">
                      <a:srgbClr val="112D3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54" name="AutoShape 13"/>
                <p:cNvSpPr>
                  <a:spLocks noChangeArrowheads="1"/>
                </p:cNvSpPr>
                <p:nvPr/>
              </p:nvSpPr>
              <p:spPr bwMode="auto">
                <a:xfrm>
                  <a:off x="2556" y="1818"/>
                  <a:ext cx="719" cy="314"/>
                </a:xfrm>
                <a:custGeom>
                  <a:avLst/>
                  <a:gdLst>
                    <a:gd name="T0" fmla="*/ 1 w 1321"/>
                    <a:gd name="T1" fmla="*/ 0 h 712"/>
                    <a:gd name="T2" fmla="*/ 1 w 1321"/>
                    <a:gd name="T3" fmla="*/ 0 h 712"/>
                    <a:gd name="T4" fmla="*/ 1 w 1321"/>
                    <a:gd name="T5" fmla="*/ 0 h 712"/>
                    <a:gd name="T6" fmla="*/ 1 w 1321"/>
                    <a:gd name="T7" fmla="*/ 0 h 712"/>
                    <a:gd name="T8" fmla="*/ 1 w 1321"/>
                    <a:gd name="T9" fmla="*/ 0 h 712"/>
                    <a:gd name="T10" fmla="*/ 1 w 1321"/>
                    <a:gd name="T11" fmla="*/ 0 h 712"/>
                    <a:gd name="T12" fmla="*/ 1 w 1321"/>
                    <a:gd name="T13" fmla="*/ 0 h 712"/>
                    <a:gd name="T14" fmla="*/ 1 w 1321"/>
                    <a:gd name="T15" fmla="*/ 0 h 712"/>
                    <a:gd name="T16" fmla="*/ 1 w 1321"/>
                    <a:gd name="T17" fmla="*/ 0 h 712"/>
                    <a:gd name="T18" fmla="*/ 1 w 1321"/>
                    <a:gd name="T19" fmla="*/ 0 h 712"/>
                    <a:gd name="T20" fmla="*/ 1 w 1321"/>
                    <a:gd name="T21" fmla="*/ 0 h 712"/>
                    <a:gd name="T22" fmla="*/ 1 w 1321"/>
                    <a:gd name="T23" fmla="*/ 0 h 712"/>
                    <a:gd name="T24" fmla="*/ 1 w 1321"/>
                    <a:gd name="T25" fmla="*/ 0 h 712"/>
                    <a:gd name="T26" fmla="*/ 1 w 1321"/>
                    <a:gd name="T27" fmla="*/ 0 h 712"/>
                    <a:gd name="T28" fmla="*/ 1 w 1321"/>
                    <a:gd name="T29" fmla="*/ 0 h 712"/>
                    <a:gd name="T30" fmla="*/ 1 w 1321"/>
                    <a:gd name="T31" fmla="*/ 0 h 712"/>
                    <a:gd name="T32" fmla="*/ 1 w 1321"/>
                    <a:gd name="T33" fmla="*/ 0 h 712"/>
                    <a:gd name="T34" fmla="*/ 1 w 1321"/>
                    <a:gd name="T35" fmla="*/ 0 h 712"/>
                    <a:gd name="T36" fmla="*/ 1 w 1321"/>
                    <a:gd name="T37" fmla="*/ 0 h 712"/>
                    <a:gd name="T38" fmla="*/ 1 w 1321"/>
                    <a:gd name="T39" fmla="*/ 0 h 712"/>
                    <a:gd name="T40" fmla="*/ 1 w 1321"/>
                    <a:gd name="T41" fmla="*/ 0 h 712"/>
                    <a:gd name="T42" fmla="*/ 1 w 1321"/>
                    <a:gd name="T43" fmla="*/ 0 h 712"/>
                    <a:gd name="T44" fmla="*/ 1 w 1321"/>
                    <a:gd name="T45" fmla="*/ 0 h 712"/>
                    <a:gd name="T46" fmla="*/ 1 w 1321"/>
                    <a:gd name="T47" fmla="*/ 0 h 712"/>
                    <a:gd name="T48" fmla="*/ 1 w 1321"/>
                    <a:gd name="T49" fmla="*/ 0 h 712"/>
                    <a:gd name="T50" fmla="*/ 1 w 1321"/>
                    <a:gd name="T51" fmla="*/ 0 h 712"/>
                    <a:gd name="T52" fmla="*/ 1 w 1321"/>
                    <a:gd name="T53" fmla="*/ 0 h 712"/>
                    <a:gd name="T54" fmla="*/ 1 w 1321"/>
                    <a:gd name="T55" fmla="*/ 0 h 712"/>
                    <a:gd name="T56" fmla="*/ 0 w 1321"/>
                    <a:gd name="T57" fmla="*/ 0 h 712"/>
                    <a:gd name="T58" fmla="*/ 0 w 1321"/>
                    <a:gd name="T59" fmla="*/ 0 h 712"/>
                    <a:gd name="T60" fmla="*/ 1 w 1321"/>
                    <a:gd name="T61" fmla="*/ 0 h 712"/>
                    <a:gd name="T62" fmla="*/ 1 w 1321"/>
                    <a:gd name="T63" fmla="*/ 0 h 712"/>
                    <a:gd name="T64" fmla="*/ 1 w 1321"/>
                    <a:gd name="T65" fmla="*/ 0 h 712"/>
                    <a:gd name="T66" fmla="*/ 1 w 1321"/>
                    <a:gd name="T67" fmla="*/ 0 h 712"/>
                    <a:gd name="T68" fmla="*/ 1 w 1321"/>
                    <a:gd name="T69" fmla="*/ 0 h 712"/>
                    <a:gd name="T70" fmla="*/ 1 w 1321"/>
                    <a:gd name="T71" fmla="*/ 0 h 712"/>
                    <a:gd name="T72" fmla="*/ 1 w 1321"/>
                    <a:gd name="T73" fmla="*/ 0 h 712"/>
                    <a:gd name="T74" fmla="*/ 1 w 1321"/>
                    <a:gd name="T75" fmla="*/ 0 h 712"/>
                    <a:gd name="T76" fmla="*/ 1 w 1321"/>
                    <a:gd name="T77" fmla="*/ 0 h 712"/>
                    <a:gd name="T78" fmla="*/ 1 w 1321"/>
                    <a:gd name="T79" fmla="*/ 0 h 712"/>
                    <a:gd name="T80" fmla="*/ 1 w 1321"/>
                    <a:gd name="T81" fmla="*/ 0 h 712"/>
                    <a:gd name="T82" fmla="*/ 1 w 1321"/>
                    <a:gd name="T83" fmla="*/ 0 h 712"/>
                    <a:gd name="T84" fmla="*/ 1 w 1321"/>
                    <a:gd name="T85" fmla="*/ 0 h 712"/>
                    <a:gd name="T86" fmla="*/ 1 w 1321"/>
                    <a:gd name="T87" fmla="*/ 0 h 712"/>
                    <a:gd name="T88" fmla="*/ 1 w 1321"/>
                    <a:gd name="T89" fmla="*/ 0 h 712"/>
                    <a:gd name="T90" fmla="*/ 1 w 1321"/>
                    <a:gd name="T91" fmla="*/ 0 h 712"/>
                    <a:gd name="T92" fmla="*/ 1 w 1321"/>
                    <a:gd name="T93" fmla="*/ 0 h 712"/>
                    <a:gd name="T94" fmla="*/ 1 w 1321"/>
                    <a:gd name="T95" fmla="*/ 0 h 712"/>
                    <a:gd name="T96" fmla="*/ 1 w 1321"/>
                    <a:gd name="T97" fmla="*/ 0 h 712"/>
                    <a:gd name="T98" fmla="*/ 1 w 1321"/>
                    <a:gd name="T99" fmla="*/ 0 h 712"/>
                    <a:gd name="T100" fmla="*/ 1 w 1321"/>
                    <a:gd name="T101" fmla="*/ 0 h 712"/>
                    <a:gd name="T102" fmla="*/ 1 w 1321"/>
                    <a:gd name="T103" fmla="*/ 0 h 712"/>
                    <a:gd name="T104" fmla="*/ 1 w 1321"/>
                    <a:gd name="T105" fmla="*/ 0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FF"/>
                    </a:gs>
                    <a:gs pos="100000">
                      <a:srgbClr val="44B9E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252" name="Text Box 14"/>
              <p:cNvSpPr txBox="1">
                <a:spLocks noChangeArrowheads="1"/>
              </p:cNvSpPr>
              <p:nvPr/>
            </p:nvSpPr>
            <p:spPr bwMode="auto">
              <a:xfrm>
                <a:off x="2499" y="2167"/>
                <a:ext cx="106" cy="24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235" name="Group 15"/>
            <p:cNvGrpSpPr>
              <a:grpSpLocks/>
            </p:cNvGrpSpPr>
            <p:nvPr/>
          </p:nvGrpSpPr>
          <p:grpSpPr bwMode="auto">
            <a:xfrm>
              <a:off x="3225" y="1305"/>
              <a:ext cx="476" cy="454"/>
              <a:chOff x="3225" y="1305"/>
              <a:chExt cx="476" cy="454"/>
            </a:xfrm>
          </p:grpSpPr>
          <p:grpSp>
            <p:nvGrpSpPr>
              <p:cNvPr id="9246" name="Group 16"/>
              <p:cNvGrpSpPr>
                <a:grpSpLocks/>
              </p:cNvGrpSpPr>
              <p:nvPr/>
            </p:nvGrpSpPr>
            <p:grpSpPr bwMode="auto">
              <a:xfrm>
                <a:off x="3225" y="1305"/>
                <a:ext cx="476" cy="454"/>
                <a:chOff x="3225" y="1305"/>
                <a:chExt cx="476" cy="454"/>
              </a:xfrm>
            </p:grpSpPr>
            <p:sp>
              <p:nvSpPr>
                <p:cNvPr id="9248" name="Oval 17"/>
                <p:cNvSpPr>
                  <a:spLocks noChangeArrowheads="1"/>
                </p:cNvSpPr>
                <p:nvPr/>
              </p:nvSpPr>
              <p:spPr bwMode="auto">
                <a:xfrm>
                  <a:off x="3225" y="1305"/>
                  <a:ext cx="477" cy="45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2DA2BF"/>
                    </a:gs>
                    <a:gs pos="100000">
                      <a:srgbClr val="144A57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49" name="AutoShape 18"/>
                <p:cNvSpPr>
                  <a:spLocks noChangeArrowheads="1"/>
                </p:cNvSpPr>
                <p:nvPr/>
              </p:nvSpPr>
              <p:spPr bwMode="auto">
                <a:xfrm>
                  <a:off x="3279" y="1313"/>
                  <a:ext cx="369" cy="171"/>
                </a:xfrm>
                <a:custGeom>
                  <a:avLst/>
                  <a:gdLst>
                    <a:gd name="T0" fmla="*/ 0 w 1321"/>
                    <a:gd name="T1" fmla="*/ 0 h 712"/>
                    <a:gd name="T2" fmla="*/ 0 w 1321"/>
                    <a:gd name="T3" fmla="*/ 0 h 712"/>
                    <a:gd name="T4" fmla="*/ 0 w 1321"/>
                    <a:gd name="T5" fmla="*/ 0 h 712"/>
                    <a:gd name="T6" fmla="*/ 0 w 1321"/>
                    <a:gd name="T7" fmla="*/ 0 h 712"/>
                    <a:gd name="T8" fmla="*/ 0 w 1321"/>
                    <a:gd name="T9" fmla="*/ 0 h 712"/>
                    <a:gd name="T10" fmla="*/ 0 w 1321"/>
                    <a:gd name="T11" fmla="*/ 0 h 712"/>
                    <a:gd name="T12" fmla="*/ 0 w 1321"/>
                    <a:gd name="T13" fmla="*/ 0 h 712"/>
                    <a:gd name="T14" fmla="*/ 0 w 1321"/>
                    <a:gd name="T15" fmla="*/ 0 h 712"/>
                    <a:gd name="T16" fmla="*/ 0 w 1321"/>
                    <a:gd name="T17" fmla="*/ 0 h 712"/>
                    <a:gd name="T18" fmla="*/ 0 w 1321"/>
                    <a:gd name="T19" fmla="*/ 0 h 712"/>
                    <a:gd name="T20" fmla="*/ 0 w 1321"/>
                    <a:gd name="T21" fmla="*/ 0 h 712"/>
                    <a:gd name="T22" fmla="*/ 0 w 1321"/>
                    <a:gd name="T23" fmla="*/ 0 h 712"/>
                    <a:gd name="T24" fmla="*/ 0 w 1321"/>
                    <a:gd name="T25" fmla="*/ 0 h 712"/>
                    <a:gd name="T26" fmla="*/ 0 w 1321"/>
                    <a:gd name="T27" fmla="*/ 0 h 712"/>
                    <a:gd name="T28" fmla="*/ 0 w 1321"/>
                    <a:gd name="T29" fmla="*/ 0 h 712"/>
                    <a:gd name="T30" fmla="*/ 0 w 1321"/>
                    <a:gd name="T31" fmla="*/ 0 h 712"/>
                    <a:gd name="T32" fmla="*/ 0 w 1321"/>
                    <a:gd name="T33" fmla="*/ 0 h 712"/>
                    <a:gd name="T34" fmla="*/ 0 w 1321"/>
                    <a:gd name="T35" fmla="*/ 0 h 712"/>
                    <a:gd name="T36" fmla="*/ 0 w 1321"/>
                    <a:gd name="T37" fmla="*/ 0 h 712"/>
                    <a:gd name="T38" fmla="*/ 0 w 1321"/>
                    <a:gd name="T39" fmla="*/ 0 h 712"/>
                    <a:gd name="T40" fmla="*/ 0 w 1321"/>
                    <a:gd name="T41" fmla="*/ 0 h 712"/>
                    <a:gd name="T42" fmla="*/ 0 w 1321"/>
                    <a:gd name="T43" fmla="*/ 0 h 712"/>
                    <a:gd name="T44" fmla="*/ 0 w 1321"/>
                    <a:gd name="T45" fmla="*/ 0 h 712"/>
                    <a:gd name="T46" fmla="*/ 0 w 1321"/>
                    <a:gd name="T47" fmla="*/ 0 h 712"/>
                    <a:gd name="T48" fmla="*/ 0 w 1321"/>
                    <a:gd name="T49" fmla="*/ 0 h 712"/>
                    <a:gd name="T50" fmla="*/ 0 w 1321"/>
                    <a:gd name="T51" fmla="*/ 0 h 712"/>
                    <a:gd name="T52" fmla="*/ 0 w 1321"/>
                    <a:gd name="T53" fmla="*/ 0 h 712"/>
                    <a:gd name="T54" fmla="*/ 0 w 1321"/>
                    <a:gd name="T55" fmla="*/ 0 h 712"/>
                    <a:gd name="T56" fmla="*/ 0 w 1321"/>
                    <a:gd name="T57" fmla="*/ 0 h 712"/>
                    <a:gd name="T58" fmla="*/ 0 w 1321"/>
                    <a:gd name="T59" fmla="*/ 0 h 712"/>
                    <a:gd name="T60" fmla="*/ 0 w 1321"/>
                    <a:gd name="T61" fmla="*/ 0 h 712"/>
                    <a:gd name="T62" fmla="*/ 0 w 1321"/>
                    <a:gd name="T63" fmla="*/ 0 h 712"/>
                    <a:gd name="T64" fmla="*/ 0 w 1321"/>
                    <a:gd name="T65" fmla="*/ 0 h 712"/>
                    <a:gd name="T66" fmla="*/ 0 w 1321"/>
                    <a:gd name="T67" fmla="*/ 0 h 712"/>
                    <a:gd name="T68" fmla="*/ 0 w 1321"/>
                    <a:gd name="T69" fmla="*/ 0 h 712"/>
                    <a:gd name="T70" fmla="*/ 0 w 1321"/>
                    <a:gd name="T71" fmla="*/ 0 h 712"/>
                    <a:gd name="T72" fmla="*/ 0 w 1321"/>
                    <a:gd name="T73" fmla="*/ 0 h 712"/>
                    <a:gd name="T74" fmla="*/ 0 w 1321"/>
                    <a:gd name="T75" fmla="*/ 0 h 712"/>
                    <a:gd name="T76" fmla="*/ 0 w 1321"/>
                    <a:gd name="T77" fmla="*/ 0 h 712"/>
                    <a:gd name="T78" fmla="*/ 0 w 1321"/>
                    <a:gd name="T79" fmla="*/ 0 h 712"/>
                    <a:gd name="T80" fmla="*/ 0 w 1321"/>
                    <a:gd name="T81" fmla="*/ 0 h 712"/>
                    <a:gd name="T82" fmla="*/ 0 w 1321"/>
                    <a:gd name="T83" fmla="*/ 0 h 712"/>
                    <a:gd name="T84" fmla="*/ 0 w 1321"/>
                    <a:gd name="T85" fmla="*/ 0 h 712"/>
                    <a:gd name="T86" fmla="*/ 0 w 1321"/>
                    <a:gd name="T87" fmla="*/ 0 h 712"/>
                    <a:gd name="T88" fmla="*/ 0 w 1321"/>
                    <a:gd name="T89" fmla="*/ 0 h 712"/>
                    <a:gd name="T90" fmla="*/ 0 w 1321"/>
                    <a:gd name="T91" fmla="*/ 0 h 712"/>
                    <a:gd name="T92" fmla="*/ 0 w 1321"/>
                    <a:gd name="T93" fmla="*/ 0 h 712"/>
                    <a:gd name="T94" fmla="*/ 0 w 1321"/>
                    <a:gd name="T95" fmla="*/ 0 h 712"/>
                    <a:gd name="T96" fmla="*/ 0 w 1321"/>
                    <a:gd name="T97" fmla="*/ 0 h 712"/>
                    <a:gd name="T98" fmla="*/ 0 w 1321"/>
                    <a:gd name="T99" fmla="*/ 0 h 712"/>
                    <a:gd name="T100" fmla="*/ 0 w 1321"/>
                    <a:gd name="T101" fmla="*/ 0 h 712"/>
                    <a:gd name="T102" fmla="*/ 0 w 1321"/>
                    <a:gd name="T103" fmla="*/ 0 h 712"/>
                    <a:gd name="T104" fmla="*/ 0 w 1321"/>
                    <a:gd name="T105" fmla="*/ 0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FF"/>
                    </a:gs>
                    <a:gs pos="100000">
                      <a:srgbClr val="2DA2BF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247" name="Text Box 19"/>
              <p:cNvSpPr txBox="1">
                <a:spLocks noChangeArrowheads="1"/>
              </p:cNvSpPr>
              <p:nvPr/>
            </p:nvSpPr>
            <p:spPr bwMode="auto">
              <a:xfrm>
                <a:off x="3225" y="1481"/>
                <a:ext cx="101" cy="16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236" name="Group 20"/>
            <p:cNvGrpSpPr>
              <a:grpSpLocks/>
            </p:cNvGrpSpPr>
            <p:nvPr/>
          </p:nvGrpSpPr>
          <p:grpSpPr bwMode="auto">
            <a:xfrm>
              <a:off x="1125" y="2006"/>
              <a:ext cx="956" cy="946"/>
              <a:chOff x="1125" y="2006"/>
              <a:chExt cx="956" cy="946"/>
            </a:xfrm>
          </p:grpSpPr>
          <p:grpSp>
            <p:nvGrpSpPr>
              <p:cNvPr id="9242" name="Group 21"/>
              <p:cNvGrpSpPr>
                <a:grpSpLocks/>
              </p:cNvGrpSpPr>
              <p:nvPr/>
            </p:nvGrpSpPr>
            <p:grpSpPr bwMode="auto">
              <a:xfrm>
                <a:off x="1125" y="2006"/>
                <a:ext cx="956" cy="946"/>
                <a:chOff x="1125" y="2006"/>
                <a:chExt cx="956" cy="946"/>
              </a:xfrm>
            </p:grpSpPr>
            <p:sp>
              <p:nvSpPr>
                <p:cNvPr id="9244" name="Oval 22"/>
                <p:cNvSpPr>
                  <a:spLocks noChangeArrowheads="1"/>
                </p:cNvSpPr>
                <p:nvPr/>
              </p:nvSpPr>
              <p:spPr bwMode="auto">
                <a:xfrm>
                  <a:off x="1125" y="2006"/>
                  <a:ext cx="957" cy="947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DA1F28"/>
                    </a:gs>
                    <a:gs pos="100000">
                      <a:srgbClr val="9E161D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45" name="AutoShape 23"/>
                <p:cNvSpPr>
                  <a:spLocks noChangeArrowheads="1"/>
                </p:cNvSpPr>
                <p:nvPr/>
              </p:nvSpPr>
              <p:spPr bwMode="auto">
                <a:xfrm>
                  <a:off x="1235" y="2021"/>
                  <a:ext cx="738" cy="357"/>
                </a:xfrm>
                <a:custGeom>
                  <a:avLst/>
                  <a:gdLst>
                    <a:gd name="T0" fmla="*/ 1 w 1321"/>
                    <a:gd name="T1" fmla="*/ 1 h 712"/>
                    <a:gd name="T2" fmla="*/ 1 w 1321"/>
                    <a:gd name="T3" fmla="*/ 1 h 712"/>
                    <a:gd name="T4" fmla="*/ 1 w 1321"/>
                    <a:gd name="T5" fmla="*/ 1 h 712"/>
                    <a:gd name="T6" fmla="*/ 1 w 1321"/>
                    <a:gd name="T7" fmla="*/ 1 h 712"/>
                    <a:gd name="T8" fmla="*/ 1 w 1321"/>
                    <a:gd name="T9" fmla="*/ 1 h 712"/>
                    <a:gd name="T10" fmla="*/ 1 w 1321"/>
                    <a:gd name="T11" fmla="*/ 1 h 712"/>
                    <a:gd name="T12" fmla="*/ 1 w 1321"/>
                    <a:gd name="T13" fmla="*/ 1 h 712"/>
                    <a:gd name="T14" fmla="*/ 1 w 1321"/>
                    <a:gd name="T15" fmla="*/ 1 h 712"/>
                    <a:gd name="T16" fmla="*/ 1 w 1321"/>
                    <a:gd name="T17" fmla="*/ 1 h 712"/>
                    <a:gd name="T18" fmla="*/ 1 w 1321"/>
                    <a:gd name="T19" fmla="*/ 1 h 712"/>
                    <a:gd name="T20" fmla="*/ 1 w 1321"/>
                    <a:gd name="T21" fmla="*/ 1 h 712"/>
                    <a:gd name="T22" fmla="*/ 1 w 1321"/>
                    <a:gd name="T23" fmla="*/ 1 h 712"/>
                    <a:gd name="T24" fmla="*/ 1 w 1321"/>
                    <a:gd name="T25" fmla="*/ 1 h 712"/>
                    <a:gd name="T26" fmla="*/ 1 w 1321"/>
                    <a:gd name="T27" fmla="*/ 1 h 712"/>
                    <a:gd name="T28" fmla="*/ 1 w 1321"/>
                    <a:gd name="T29" fmla="*/ 1 h 712"/>
                    <a:gd name="T30" fmla="*/ 1 w 1321"/>
                    <a:gd name="T31" fmla="*/ 1 h 712"/>
                    <a:gd name="T32" fmla="*/ 1 w 1321"/>
                    <a:gd name="T33" fmla="*/ 1 h 712"/>
                    <a:gd name="T34" fmla="*/ 1 w 1321"/>
                    <a:gd name="T35" fmla="*/ 1 h 712"/>
                    <a:gd name="T36" fmla="*/ 1 w 1321"/>
                    <a:gd name="T37" fmla="*/ 1 h 712"/>
                    <a:gd name="T38" fmla="*/ 1 w 1321"/>
                    <a:gd name="T39" fmla="*/ 1 h 712"/>
                    <a:gd name="T40" fmla="*/ 1 w 1321"/>
                    <a:gd name="T41" fmla="*/ 1 h 712"/>
                    <a:gd name="T42" fmla="*/ 1 w 1321"/>
                    <a:gd name="T43" fmla="*/ 1 h 712"/>
                    <a:gd name="T44" fmla="*/ 1 w 1321"/>
                    <a:gd name="T45" fmla="*/ 1 h 712"/>
                    <a:gd name="T46" fmla="*/ 1 w 1321"/>
                    <a:gd name="T47" fmla="*/ 1 h 712"/>
                    <a:gd name="T48" fmla="*/ 1 w 1321"/>
                    <a:gd name="T49" fmla="*/ 1 h 712"/>
                    <a:gd name="T50" fmla="*/ 1 w 1321"/>
                    <a:gd name="T51" fmla="*/ 1 h 712"/>
                    <a:gd name="T52" fmla="*/ 1 w 1321"/>
                    <a:gd name="T53" fmla="*/ 1 h 712"/>
                    <a:gd name="T54" fmla="*/ 1 w 1321"/>
                    <a:gd name="T55" fmla="*/ 1 h 712"/>
                    <a:gd name="T56" fmla="*/ 0 w 1321"/>
                    <a:gd name="T57" fmla="*/ 1 h 712"/>
                    <a:gd name="T58" fmla="*/ 0 w 1321"/>
                    <a:gd name="T59" fmla="*/ 1 h 712"/>
                    <a:gd name="T60" fmla="*/ 1 w 1321"/>
                    <a:gd name="T61" fmla="*/ 1 h 712"/>
                    <a:gd name="T62" fmla="*/ 1 w 1321"/>
                    <a:gd name="T63" fmla="*/ 1 h 712"/>
                    <a:gd name="T64" fmla="*/ 1 w 1321"/>
                    <a:gd name="T65" fmla="*/ 1 h 712"/>
                    <a:gd name="T66" fmla="*/ 1 w 1321"/>
                    <a:gd name="T67" fmla="*/ 1 h 712"/>
                    <a:gd name="T68" fmla="*/ 1 w 1321"/>
                    <a:gd name="T69" fmla="*/ 1 h 712"/>
                    <a:gd name="T70" fmla="*/ 1 w 1321"/>
                    <a:gd name="T71" fmla="*/ 1 h 712"/>
                    <a:gd name="T72" fmla="*/ 1 w 1321"/>
                    <a:gd name="T73" fmla="*/ 1 h 712"/>
                    <a:gd name="T74" fmla="*/ 1 w 1321"/>
                    <a:gd name="T75" fmla="*/ 1 h 712"/>
                    <a:gd name="T76" fmla="*/ 1 w 1321"/>
                    <a:gd name="T77" fmla="*/ 1 h 712"/>
                    <a:gd name="T78" fmla="*/ 1 w 1321"/>
                    <a:gd name="T79" fmla="*/ 1 h 712"/>
                    <a:gd name="T80" fmla="*/ 1 w 1321"/>
                    <a:gd name="T81" fmla="*/ 1 h 712"/>
                    <a:gd name="T82" fmla="*/ 1 w 1321"/>
                    <a:gd name="T83" fmla="*/ 0 h 712"/>
                    <a:gd name="T84" fmla="*/ 1 w 1321"/>
                    <a:gd name="T85" fmla="*/ 0 h 712"/>
                    <a:gd name="T86" fmla="*/ 1 w 1321"/>
                    <a:gd name="T87" fmla="*/ 1 h 712"/>
                    <a:gd name="T88" fmla="*/ 1 w 1321"/>
                    <a:gd name="T89" fmla="*/ 1 h 712"/>
                    <a:gd name="T90" fmla="*/ 1 w 1321"/>
                    <a:gd name="T91" fmla="*/ 1 h 712"/>
                    <a:gd name="T92" fmla="*/ 1 w 1321"/>
                    <a:gd name="T93" fmla="*/ 1 h 712"/>
                    <a:gd name="T94" fmla="*/ 1 w 1321"/>
                    <a:gd name="T95" fmla="*/ 1 h 712"/>
                    <a:gd name="T96" fmla="*/ 1 w 1321"/>
                    <a:gd name="T97" fmla="*/ 1 h 712"/>
                    <a:gd name="T98" fmla="*/ 1 w 1321"/>
                    <a:gd name="T99" fmla="*/ 1 h 712"/>
                    <a:gd name="T100" fmla="*/ 1 w 1321"/>
                    <a:gd name="T101" fmla="*/ 1 h 712"/>
                    <a:gd name="T102" fmla="*/ 1 w 1321"/>
                    <a:gd name="T103" fmla="*/ 1 h 712"/>
                    <a:gd name="T104" fmla="*/ 1 w 1321"/>
                    <a:gd name="T105" fmla="*/ 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FF"/>
                    </a:gs>
                    <a:gs pos="100000">
                      <a:srgbClr val="DA1F28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243" name="Text Box 24"/>
              <p:cNvSpPr txBox="1">
                <a:spLocks noChangeArrowheads="1"/>
              </p:cNvSpPr>
              <p:nvPr/>
            </p:nvSpPr>
            <p:spPr bwMode="auto">
              <a:xfrm>
                <a:off x="1174" y="2426"/>
                <a:ext cx="101" cy="27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9237" name="Group 25"/>
            <p:cNvGrpSpPr>
              <a:grpSpLocks/>
            </p:cNvGrpSpPr>
            <p:nvPr/>
          </p:nvGrpSpPr>
          <p:grpSpPr bwMode="auto">
            <a:xfrm>
              <a:off x="3187" y="2673"/>
              <a:ext cx="1103" cy="1051"/>
              <a:chOff x="3187" y="2673"/>
              <a:chExt cx="1103" cy="1051"/>
            </a:xfrm>
          </p:grpSpPr>
          <p:grpSp>
            <p:nvGrpSpPr>
              <p:cNvPr id="9238" name="Group 26"/>
              <p:cNvGrpSpPr>
                <a:grpSpLocks/>
              </p:cNvGrpSpPr>
              <p:nvPr/>
            </p:nvGrpSpPr>
            <p:grpSpPr bwMode="auto">
              <a:xfrm>
                <a:off x="3187" y="2673"/>
                <a:ext cx="1103" cy="1051"/>
                <a:chOff x="3187" y="2673"/>
                <a:chExt cx="1103" cy="1051"/>
              </a:xfrm>
            </p:grpSpPr>
            <p:sp>
              <p:nvSpPr>
                <p:cNvPr id="9240" name="Oval 27"/>
                <p:cNvSpPr>
                  <a:spLocks noChangeArrowheads="1"/>
                </p:cNvSpPr>
                <p:nvPr/>
              </p:nvSpPr>
              <p:spPr bwMode="auto">
                <a:xfrm>
                  <a:off x="3187" y="2673"/>
                  <a:ext cx="1104" cy="105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8119"/>
                    </a:gs>
                    <a:gs pos="100000">
                      <a:srgbClr val="8B460E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41" name="AutoShape 28"/>
                <p:cNvSpPr>
                  <a:spLocks noChangeArrowheads="1"/>
                </p:cNvSpPr>
                <p:nvPr/>
              </p:nvSpPr>
              <p:spPr bwMode="auto">
                <a:xfrm>
                  <a:off x="3313" y="2691"/>
                  <a:ext cx="852" cy="396"/>
                </a:xfrm>
                <a:custGeom>
                  <a:avLst/>
                  <a:gdLst>
                    <a:gd name="T0" fmla="*/ 1 w 1321"/>
                    <a:gd name="T1" fmla="*/ 1 h 712"/>
                    <a:gd name="T2" fmla="*/ 1 w 1321"/>
                    <a:gd name="T3" fmla="*/ 1 h 712"/>
                    <a:gd name="T4" fmla="*/ 1 w 1321"/>
                    <a:gd name="T5" fmla="*/ 1 h 712"/>
                    <a:gd name="T6" fmla="*/ 1 w 1321"/>
                    <a:gd name="T7" fmla="*/ 1 h 712"/>
                    <a:gd name="T8" fmla="*/ 1 w 1321"/>
                    <a:gd name="T9" fmla="*/ 1 h 712"/>
                    <a:gd name="T10" fmla="*/ 1 w 1321"/>
                    <a:gd name="T11" fmla="*/ 1 h 712"/>
                    <a:gd name="T12" fmla="*/ 1 w 1321"/>
                    <a:gd name="T13" fmla="*/ 1 h 712"/>
                    <a:gd name="T14" fmla="*/ 1 w 1321"/>
                    <a:gd name="T15" fmla="*/ 1 h 712"/>
                    <a:gd name="T16" fmla="*/ 1 w 1321"/>
                    <a:gd name="T17" fmla="*/ 1 h 712"/>
                    <a:gd name="T18" fmla="*/ 1 w 1321"/>
                    <a:gd name="T19" fmla="*/ 1 h 712"/>
                    <a:gd name="T20" fmla="*/ 1 w 1321"/>
                    <a:gd name="T21" fmla="*/ 1 h 712"/>
                    <a:gd name="T22" fmla="*/ 1 w 1321"/>
                    <a:gd name="T23" fmla="*/ 1 h 712"/>
                    <a:gd name="T24" fmla="*/ 1 w 1321"/>
                    <a:gd name="T25" fmla="*/ 1 h 712"/>
                    <a:gd name="T26" fmla="*/ 1 w 1321"/>
                    <a:gd name="T27" fmla="*/ 1 h 712"/>
                    <a:gd name="T28" fmla="*/ 1 w 1321"/>
                    <a:gd name="T29" fmla="*/ 1 h 712"/>
                    <a:gd name="T30" fmla="*/ 1 w 1321"/>
                    <a:gd name="T31" fmla="*/ 1 h 712"/>
                    <a:gd name="T32" fmla="*/ 1 w 1321"/>
                    <a:gd name="T33" fmla="*/ 1 h 712"/>
                    <a:gd name="T34" fmla="*/ 1 w 1321"/>
                    <a:gd name="T35" fmla="*/ 1 h 712"/>
                    <a:gd name="T36" fmla="*/ 1 w 1321"/>
                    <a:gd name="T37" fmla="*/ 1 h 712"/>
                    <a:gd name="T38" fmla="*/ 1 w 1321"/>
                    <a:gd name="T39" fmla="*/ 1 h 712"/>
                    <a:gd name="T40" fmla="*/ 1 w 1321"/>
                    <a:gd name="T41" fmla="*/ 1 h 712"/>
                    <a:gd name="T42" fmla="*/ 1 w 1321"/>
                    <a:gd name="T43" fmla="*/ 1 h 712"/>
                    <a:gd name="T44" fmla="*/ 1 w 1321"/>
                    <a:gd name="T45" fmla="*/ 1 h 712"/>
                    <a:gd name="T46" fmla="*/ 1 w 1321"/>
                    <a:gd name="T47" fmla="*/ 1 h 712"/>
                    <a:gd name="T48" fmla="*/ 1 w 1321"/>
                    <a:gd name="T49" fmla="*/ 1 h 712"/>
                    <a:gd name="T50" fmla="*/ 1 w 1321"/>
                    <a:gd name="T51" fmla="*/ 1 h 712"/>
                    <a:gd name="T52" fmla="*/ 1 w 1321"/>
                    <a:gd name="T53" fmla="*/ 1 h 712"/>
                    <a:gd name="T54" fmla="*/ 1 w 1321"/>
                    <a:gd name="T55" fmla="*/ 1 h 712"/>
                    <a:gd name="T56" fmla="*/ 0 w 1321"/>
                    <a:gd name="T57" fmla="*/ 1 h 712"/>
                    <a:gd name="T58" fmla="*/ 0 w 1321"/>
                    <a:gd name="T59" fmla="*/ 1 h 712"/>
                    <a:gd name="T60" fmla="*/ 1 w 1321"/>
                    <a:gd name="T61" fmla="*/ 1 h 712"/>
                    <a:gd name="T62" fmla="*/ 1 w 1321"/>
                    <a:gd name="T63" fmla="*/ 1 h 712"/>
                    <a:gd name="T64" fmla="*/ 1 w 1321"/>
                    <a:gd name="T65" fmla="*/ 1 h 712"/>
                    <a:gd name="T66" fmla="*/ 1 w 1321"/>
                    <a:gd name="T67" fmla="*/ 1 h 712"/>
                    <a:gd name="T68" fmla="*/ 1 w 1321"/>
                    <a:gd name="T69" fmla="*/ 1 h 712"/>
                    <a:gd name="T70" fmla="*/ 1 w 1321"/>
                    <a:gd name="T71" fmla="*/ 1 h 712"/>
                    <a:gd name="T72" fmla="*/ 1 w 1321"/>
                    <a:gd name="T73" fmla="*/ 1 h 712"/>
                    <a:gd name="T74" fmla="*/ 1 w 1321"/>
                    <a:gd name="T75" fmla="*/ 1 h 712"/>
                    <a:gd name="T76" fmla="*/ 1 w 1321"/>
                    <a:gd name="T77" fmla="*/ 1 h 712"/>
                    <a:gd name="T78" fmla="*/ 1 w 1321"/>
                    <a:gd name="T79" fmla="*/ 1 h 712"/>
                    <a:gd name="T80" fmla="*/ 1 w 1321"/>
                    <a:gd name="T81" fmla="*/ 1 h 712"/>
                    <a:gd name="T82" fmla="*/ 1 w 1321"/>
                    <a:gd name="T83" fmla="*/ 0 h 712"/>
                    <a:gd name="T84" fmla="*/ 1 w 1321"/>
                    <a:gd name="T85" fmla="*/ 0 h 712"/>
                    <a:gd name="T86" fmla="*/ 1 w 1321"/>
                    <a:gd name="T87" fmla="*/ 1 h 712"/>
                    <a:gd name="T88" fmla="*/ 1 w 1321"/>
                    <a:gd name="T89" fmla="*/ 1 h 712"/>
                    <a:gd name="T90" fmla="*/ 1 w 1321"/>
                    <a:gd name="T91" fmla="*/ 1 h 712"/>
                    <a:gd name="T92" fmla="*/ 1 w 1321"/>
                    <a:gd name="T93" fmla="*/ 1 h 712"/>
                    <a:gd name="T94" fmla="*/ 1 w 1321"/>
                    <a:gd name="T95" fmla="*/ 1 h 712"/>
                    <a:gd name="T96" fmla="*/ 1 w 1321"/>
                    <a:gd name="T97" fmla="*/ 1 h 712"/>
                    <a:gd name="T98" fmla="*/ 1 w 1321"/>
                    <a:gd name="T99" fmla="*/ 1 h 712"/>
                    <a:gd name="T100" fmla="*/ 1 w 1321"/>
                    <a:gd name="T101" fmla="*/ 1 h 712"/>
                    <a:gd name="T102" fmla="*/ 1 w 1321"/>
                    <a:gd name="T103" fmla="*/ 1 h 712"/>
                    <a:gd name="T104" fmla="*/ 1 w 1321"/>
                    <a:gd name="T105" fmla="*/ 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FF"/>
                    </a:gs>
                    <a:gs pos="100000">
                      <a:srgbClr val="FF8119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9239" name="Text Box 29"/>
              <p:cNvSpPr txBox="1">
                <a:spLocks noChangeArrowheads="1"/>
              </p:cNvSpPr>
              <p:nvPr/>
            </p:nvSpPr>
            <p:spPr bwMode="auto">
              <a:xfrm>
                <a:off x="3343" y="3129"/>
                <a:ext cx="101" cy="27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9219" name="Rectangle 30"/>
          <p:cNvSpPr>
            <a:spLocks noChangeArrowheads="1"/>
          </p:cNvSpPr>
          <p:nvPr/>
        </p:nvSpPr>
        <p:spPr bwMode="auto">
          <a:xfrm>
            <a:off x="6011863" y="5022850"/>
            <a:ext cx="3132137" cy="1017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defTabSz="449263">
              <a:buClr>
                <a:srgbClr val="1D314E"/>
              </a:buClr>
              <a:buSzPct val="100000"/>
              <a:buFont typeface="Wingdings 3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/>
              <a:t> «Электронные научно-исследовательские </a:t>
            </a:r>
          </a:p>
          <a:p>
            <a:pPr algn="ctr" defTabSz="449263">
              <a:buClr>
                <a:srgbClr val="1D314E"/>
              </a:buClr>
              <a:buSzPct val="100000"/>
              <a:buFont typeface="Wingdings 3" pitchFamily="18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/>
              <a:t>лаборатории»</a:t>
            </a:r>
          </a:p>
        </p:txBody>
      </p:sp>
      <p:sp>
        <p:nvSpPr>
          <p:cNvPr id="9220" name="Rectangle 31"/>
          <p:cNvSpPr>
            <a:spLocks noChangeArrowheads="1"/>
          </p:cNvSpPr>
          <p:nvPr/>
        </p:nvSpPr>
        <p:spPr bwMode="auto">
          <a:xfrm>
            <a:off x="785813" y="547688"/>
            <a:ext cx="7643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2060"/>
                </a:solidFill>
              </a:rPr>
              <a:t>1. Контент для разных уровней образования </a:t>
            </a:r>
          </a:p>
        </p:txBody>
      </p:sp>
      <p:sp>
        <p:nvSpPr>
          <p:cNvPr id="9221" name="Rectangle 32"/>
          <p:cNvSpPr>
            <a:spLocks noChangeArrowheads="1"/>
          </p:cNvSpPr>
          <p:nvPr/>
        </p:nvSpPr>
        <p:spPr bwMode="auto">
          <a:xfrm>
            <a:off x="176213" y="4649788"/>
            <a:ext cx="34575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«Виртуальные тренажеры»</a:t>
            </a:r>
          </a:p>
          <a:p>
            <a:pPr algn="ctr"/>
            <a:endParaRPr lang="ru-RU" sz="2000"/>
          </a:p>
        </p:txBody>
      </p:sp>
      <p:sp>
        <p:nvSpPr>
          <p:cNvPr id="9222" name="Text Box 33"/>
          <p:cNvSpPr txBox="1">
            <a:spLocks noChangeArrowheads="1"/>
          </p:cNvSpPr>
          <p:nvPr/>
        </p:nvSpPr>
        <p:spPr bwMode="auto">
          <a:xfrm>
            <a:off x="5000625" y="2792413"/>
            <a:ext cx="3222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«Электронные учебники»</a:t>
            </a:r>
          </a:p>
          <a:p>
            <a:pPr algn="ctr"/>
            <a:r>
              <a:rPr lang="ru-RU" sz="2000"/>
              <a:t> </a:t>
            </a:r>
          </a:p>
        </p:txBody>
      </p:sp>
      <p:sp>
        <p:nvSpPr>
          <p:cNvPr id="9223" name="Rectangle 34"/>
          <p:cNvSpPr>
            <a:spLocks noChangeArrowheads="1"/>
          </p:cNvSpPr>
          <p:nvPr/>
        </p:nvSpPr>
        <p:spPr bwMode="auto">
          <a:xfrm>
            <a:off x="428625" y="1292225"/>
            <a:ext cx="4714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 «Компьютерные обучающие  игры» </a:t>
            </a:r>
          </a:p>
          <a:p>
            <a:pPr algn="ctr"/>
            <a:r>
              <a:rPr lang="ru-RU" sz="2000"/>
              <a:t>(дошкольное и 1-4 классы)</a:t>
            </a:r>
          </a:p>
        </p:txBody>
      </p:sp>
      <p:sp>
        <p:nvSpPr>
          <p:cNvPr id="9224" name="TextBox 35"/>
          <p:cNvSpPr txBox="1">
            <a:spLocks noChangeArrowheads="1"/>
          </p:cNvSpPr>
          <p:nvPr/>
        </p:nvSpPr>
        <p:spPr bwMode="auto">
          <a:xfrm>
            <a:off x="8545513" y="2857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8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092700" y="4630738"/>
            <a:ext cx="82867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ВУЗы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1389063" y="3425825"/>
            <a:ext cx="133032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Колледжи</a:t>
            </a:r>
          </a:p>
          <a:p>
            <a:pPr algn="ctr"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ПШ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684588" y="2928938"/>
            <a:ext cx="1030287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1-11 </a:t>
            </a:r>
          </a:p>
          <a:p>
            <a:pPr algn="ctr"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 rot="16200000">
            <a:off x="-535782" y="3679032"/>
            <a:ext cx="1928813" cy="2857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b="1" dirty="0"/>
              <a:t>К Л А С С Ы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857250" y="1619250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/>
              <a:t>1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838200" y="2000250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/>
              <a:t>2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831850" y="2357438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 dirty="0"/>
              <a:t>3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838200" y="2714625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/>
              <a:t>4</a:t>
            </a: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844550" y="3071813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 dirty="0"/>
              <a:t>5</a:t>
            </a: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850900" y="3429000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 dirty="0"/>
              <a:t>6</a:t>
            </a:r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857250" y="3786188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/>
              <a:t>7</a:t>
            </a: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863600" y="4143375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/>
              <a:t>8</a:t>
            </a:r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869950" y="4500563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/>
              <a:t>9</a:t>
            </a: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863600" y="4857750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 dirty="0"/>
              <a:t>10</a:t>
            </a:r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869950" y="5286375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 dirty="0"/>
              <a:t>11</a:t>
            </a:r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889000" y="5715000"/>
            <a:ext cx="390525" cy="381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1300" b="1"/>
              <a:t>12</a:t>
            </a:r>
          </a:p>
        </p:txBody>
      </p:sp>
      <p:graphicFrame>
        <p:nvGraphicFramePr>
          <p:cNvPr id="36881" name="Group 17"/>
          <p:cNvGraphicFramePr>
            <a:graphicFrameLocks noGrp="1"/>
          </p:cNvGraphicFramePr>
          <p:nvPr/>
        </p:nvGraphicFramePr>
        <p:xfrm>
          <a:off x="2500313" y="1428750"/>
          <a:ext cx="2470150" cy="5143500"/>
        </p:xfrm>
        <a:graphic>
          <a:graphicData uri="http://schemas.openxmlformats.org/drawingml/2006/table">
            <a:tbl>
              <a:tblPr/>
              <a:tblGrid>
                <a:gridCol w="2470150"/>
              </a:tblGrid>
              <a:tr h="5143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Русский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язык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Русская литература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Иностранный язык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    Английский язык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    Испанский язык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    Немецкий язык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    Французский язык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Математика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    Алгебра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    Геометрия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Информатика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История Казахстана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Окружающий мир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Естествознание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География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Биология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Физика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Химия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Музыка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Изобразительное искусство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Мировая культура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Технология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Основы безопасности жизнедеятельности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Физическая культура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Астрономия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</a:rPr>
                        <a:t>Самопознание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887" name="Rectangle 23"/>
          <p:cNvSpPr>
            <a:spLocks noChangeArrowheads="1"/>
          </p:cNvSpPr>
          <p:nvPr/>
        </p:nvSpPr>
        <p:spPr bwMode="auto">
          <a:xfrm rot="16200000">
            <a:off x="627063" y="3659188"/>
            <a:ext cx="2714625" cy="396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 algn="ctr" defTabSz="1192213">
              <a:defRPr/>
            </a:pPr>
            <a:r>
              <a:rPr lang="ru-RU" sz="2000" b="1" dirty="0"/>
              <a:t>П Р Е Д М Е Т Ы</a:t>
            </a:r>
          </a:p>
        </p:txBody>
      </p:sp>
      <p:sp>
        <p:nvSpPr>
          <p:cNvPr id="36888" name="Text Box 24"/>
          <p:cNvSpPr txBox="1">
            <a:spLocks noChangeArrowheads="1"/>
          </p:cNvSpPr>
          <p:nvPr/>
        </p:nvSpPr>
        <p:spPr bwMode="auto">
          <a:xfrm>
            <a:off x="214313" y="947738"/>
            <a:ext cx="4572000" cy="3381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 defTabSz="1192213">
              <a:defRPr/>
            </a:pPr>
            <a:r>
              <a:rPr lang="ru-RU" sz="1600" b="1" dirty="0">
                <a:solidFill>
                  <a:srgbClr val="002060"/>
                </a:solidFill>
              </a:rPr>
              <a:t>Для УЧЕНИКА</a:t>
            </a:r>
          </a:p>
        </p:txBody>
      </p:sp>
      <p:sp>
        <p:nvSpPr>
          <p:cNvPr id="36889" name="Text Box 25"/>
          <p:cNvSpPr txBox="1">
            <a:spLocks noChangeArrowheads="1"/>
          </p:cNvSpPr>
          <p:nvPr/>
        </p:nvSpPr>
        <p:spPr bwMode="auto">
          <a:xfrm>
            <a:off x="5214938" y="947738"/>
            <a:ext cx="3786187" cy="3381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 defTabSz="1192213">
              <a:defRPr/>
            </a:pPr>
            <a:r>
              <a:rPr lang="ru-RU" sz="1600" b="1">
                <a:solidFill>
                  <a:srgbClr val="002060"/>
                </a:solidFill>
              </a:rPr>
              <a:t>Для УЧИТЕЛЯ</a:t>
            </a:r>
          </a:p>
        </p:txBody>
      </p:sp>
      <p:cxnSp>
        <p:nvCxnSpPr>
          <p:cNvPr id="10260" name="AutoShape 26"/>
          <p:cNvCxnSpPr>
            <a:cxnSpLocks noChangeShapeType="1"/>
            <a:stCxn id="36867" idx="2"/>
            <a:endCxn id="36868" idx="1"/>
          </p:cNvCxnSpPr>
          <p:nvPr/>
        </p:nvCxnSpPr>
        <p:spPr bwMode="auto">
          <a:xfrm flipV="1">
            <a:off x="571500" y="1809750"/>
            <a:ext cx="285750" cy="2012950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61" name="AutoShape 27"/>
          <p:cNvCxnSpPr>
            <a:cxnSpLocks noChangeShapeType="1"/>
            <a:stCxn id="36867" idx="2"/>
            <a:endCxn id="36880" idx="1"/>
          </p:cNvCxnSpPr>
          <p:nvPr/>
        </p:nvCxnSpPr>
        <p:spPr bwMode="auto">
          <a:xfrm>
            <a:off x="571500" y="3822700"/>
            <a:ext cx="317500" cy="2082800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62" name="AutoShape 28"/>
          <p:cNvCxnSpPr>
            <a:cxnSpLocks noChangeShapeType="1"/>
            <a:stCxn id="36867" idx="2"/>
            <a:endCxn id="36879" idx="1"/>
          </p:cNvCxnSpPr>
          <p:nvPr/>
        </p:nvCxnSpPr>
        <p:spPr bwMode="auto">
          <a:xfrm>
            <a:off x="571500" y="3822700"/>
            <a:ext cx="298450" cy="1654175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63" name="AutoShape 29"/>
          <p:cNvCxnSpPr>
            <a:cxnSpLocks noChangeShapeType="1"/>
            <a:stCxn id="36867" idx="2"/>
            <a:endCxn id="36875" idx="1"/>
          </p:cNvCxnSpPr>
          <p:nvPr/>
        </p:nvCxnSpPr>
        <p:spPr bwMode="auto">
          <a:xfrm>
            <a:off x="571500" y="3822700"/>
            <a:ext cx="285750" cy="153988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64" name="AutoShape 30"/>
          <p:cNvCxnSpPr>
            <a:cxnSpLocks noChangeShapeType="1"/>
            <a:stCxn id="36867" idx="2"/>
            <a:endCxn id="36876" idx="1"/>
          </p:cNvCxnSpPr>
          <p:nvPr/>
        </p:nvCxnSpPr>
        <p:spPr bwMode="auto">
          <a:xfrm>
            <a:off x="571500" y="3822700"/>
            <a:ext cx="292100" cy="511175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65" name="AutoShape 31"/>
          <p:cNvCxnSpPr>
            <a:cxnSpLocks noChangeShapeType="1"/>
            <a:stCxn id="36867" idx="2"/>
            <a:endCxn id="36877" idx="1"/>
          </p:cNvCxnSpPr>
          <p:nvPr/>
        </p:nvCxnSpPr>
        <p:spPr bwMode="auto">
          <a:xfrm>
            <a:off x="571500" y="3822700"/>
            <a:ext cx="298450" cy="868363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66" name="AutoShape 32"/>
          <p:cNvCxnSpPr>
            <a:cxnSpLocks noChangeShapeType="1"/>
            <a:stCxn id="36867" idx="2"/>
            <a:endCxn id="36874" idx="1"/>
          </p:cNvCxnSpPr>
          <p:nvPr/>
        </p:nvCxnSpPr>
        <p:spPr bwMode="auto">
          <a:xfrm flipV="1">
            <a:off x="571500" y="3619500"/>
            <a:ext cx="279400" cy="203200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67" name="AutoShape 33"/>
          <p:cNvCxnSpPr>
            <a:cxnSpLocks noChangeShapeType="1"/>
            <a:stCxn id="36867" idx="2"/>
            <a:endCxn id="36873" idx="1"/>
          </p:cNvCxnSpPr>
          <p:nvPr/>
        </p:nvCxnSpPr>
        <p:spPr bwMode="auto">
          <a:xfrm flipV="1">
            <a:off x="571500" y="3262313"/>
            <a:ext cx="273050" cy="560387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68" name="AutoShape 34"/>
          <p:cNvCxnSpPr>
            <a:cxnSpLocks noChangeShapeType="1"/>
            <a:stCxn id="36867" idx="2"/>
            <a:endCxn id="36872" idx="1"/>
          </p:cNvCxnSpPr>
          <p:nvPr/>
        </p:nvCxnSpPr>
        <p:spPr bwMode="auto">
          <a:xfrm flipV="1">
            <a:off x="571500" y="2905125"/>
            <a:ext cx="266700" cy="917575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69" name="AutoShape 35"/>
          <p:cNvCxnSpPr>
            <a:cxnSpLocks noChangeShapeType="1"/>
            <a:stCxn id="36867" idx="2"/>
            <a:endCxn id="36871" idx="1"/>
          </p:cNvCxnSpPr>
          <p:nvPr/>
        </p:nvCxnSpPr>
        <p:spPr bwMode="auto">
          <a:xfrm flipV="1">
            <a:off x="571500" y="2547938"/>
            <a:ext cx="260350" cy="1274762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cxnSp>
        <p:nvCxnSpPr>
          <p:cNvPr id="10270" name="AutoShape 36"/>
          <p:cNvCxnSpPr>
            <a:cxnSpLocks noChangeShapeType="1"/>
            <a:stCxn id="36867" idx="2"/>
            <a:endCxn id="36869" idx="1"/>
          </p:cNvCxnSpPr>
          <p:nvPr/>
        </p:nvCxnSpPr>
        <p:spPr bwMode="auto">
          <a:xfrm flipV="1">
            <a:off x="571500" y="2190750"/>
            <a:ext cx="266700" cy="1631950"/>
          </a:xfrm>
          <a:prstGeom prst="straightConnector1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>
            <a:outerShdw dist="107763" dir="2700000" algn="ctr" rotWithShape="0">
              <a:srgbClr val="808080"/>
            </a:outerShdw>
          </a:effectLst>
        </p:spPr>
      </p:cxnSp>
      <p:sp>
        <p:nvSpPr>
          <p:cNvPr id="36901" name="AutoShape 37"/>
          <p:cNvSpPr>
            <a:spLocks/>
          </p:cNvSpPr>
          <p:nvPr/>
        </p:nvSpPr>
        <p:spPr bwMode="auto">
          <a:xfrm>
            <a:off x="2260600" y="1428750"/>
            <a:ext cx="317500" cy="5072063"/>
          </a:xfrm>
          <a:prstGeom prst="leftBrace">
            <a:avLst>
              <a:gd name="adj1" fmla="val 154667"/>
              <a:gd name="adj2" fmla="val 5000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1192213">
              <a:defRPr/>
            </a:pPr>
            <a:endParaRPr lang="ru-RU" sz="1300" b="1">
              <a:solidFill>
                <a:srgbClr val="FF0000"/>
              </a:solidFill>
            </a:endParaRPr>
          </a:p>
        </p:txBody>
      </p:sp>
      <p:sp>
        <p:nvSpPr>
          <p:cNvPr id="36902" name="Text Box 38"/>
          <p:cNvSpPr txBox="1">
            <a:spLocks noChangeArrowheads="1"/>
          </p:cNvSpPr>
          <p:nvPr/>
        </p:nvSpPr>
        <p:spPr bwMode="auto">
          <a:xfrm>
            <a:off x="5334000" y="1946275"/>
            <a:ext cx="3667125" cy="119697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 defTabSz="1192213">
              <a:defRPr/>
            </a:pPr>
            <a:r>
              <a:rPr lang="ru-RU" sz="1200" b="1" i="1" dirty="0">
                <a:solidFill>
                  <a:srgbClr val="002060"/>
                </a:solidFill>
              </a:rPr>
              <a:t>Объяснение учебного материала</a:t>
            </a:r>
            <a:r>
              <a:rPr lang="ru-RU" sz="1200" i="1" dirty="0">
                <a:solidFill>
                  <a:srgbClr val="002060"/>
                </a:solidFill>
              </a:rPr>
              <a:t>: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Тексты, конспекты, (</a:t>
            </a:r>
            <a:r>
              <a:rPr lang="en-US" sz="1200" dirty="0">
                <a:solidFill>
                  <a:srgbClr val="002060"/>
                </a:solidFill>
              </a:rPr>
              <a:t>doc, html, </a:t>
            </a:r>
            <a:r>
              <a:rPr lang="en-US" sz="1200" dirty="0" err="1">
                <a:solidFill>
                  <a:srgbClr val="002060"/>
                </a:solidFill>
              </a:rPr>
              <a:t>pdf</a:t>
            </a:r>
            <a:r>
              <a:rPr lang="en-US" sz="1200" dirty="0">
                <a:solidFill>
                  <a:srgbClr val="002060"/>
                </a:solidFill>
              </a:rPr>
              <a:t> </a:t>
            </a:r>
            <a:r>
              <a:rPr lang="ru-RU" sz="1200" dirty="0">
                <a:solidFill>
                  <a:srgbClr val="002060"/>
                </a:solidFill>
              </a:rPr>
              <a:t>и т.д.);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Презентации</a:t>
            </a:r>
            <a:r>
              <a:rPr lang="en-US" sz="1200" dirty="0">
                <a:solidFill>
                  <a:srgbClr val="002060"/>
                </a:solidFill>
              </a:rPr>
              <a:t> (</a:t>
            </a:r>
            <a:r>
              <a:rPr lang="en-US" sz="1200" dirty="0" err="1">
                <a:solidFill>
                  <a:srgbClr val="002060"/>
                </a:solidFill>
              </a:rPr>
              <a:t>ppt</a:t>
            </a:r>
            <a:r>
              <a:rPr lang="en-US" sz="1200" dirty="0">
                <a:solidFill>
                  <a:srgbClr val="002060"/>
                </a:solidFill>
              </a:rPr>
              <a:t>…..)</a:t>
            </a:r>
            <a:r>
              <a:rPr lang="ru-RU" sz="1200" dirty="0">
                <a:solidFill>
                  <a:srgbClr val="002060"/>
                </a:solidFill>
              </a:rPr>
              <a:t>;</a:t>
            </a:r>
            <a:r>
              <a:rPr lang="en-US" sz="1200" dirty="0">
                <a:solidFill>
                  <a:srgbClr val="002060"/>
                </a:solidFill>
              </a:rPr>
              <a:t> </a:t>
            </a:r>
            <a:endParaRPr lang="ru-RU" sz="1200" dirty="0">
              <a:solidFill>
                <a:srgbClr val="002060"/>
              </a:solidFill>
            </a:endParaRP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Анимации, анимированные карты</a:t>
            </a:r>
            <a:r>
              <a:rPr lang="en-US" sz="1200" dirty="0">
                <a:solidFill>
                  <a:srgbClr val="002060"/>
                </a:solidFill>
              </a:rPr>
              <a:t> (</a:t>
            </a:r>
            <a:r>
              <a:rPr lang="en-US" sz="1200" dirty="0" err="1">
                <a:solidFill>
                  <a:srgbClr val="002060"/>
                </a:solidFill>
              </a:rPr>
              <a:t>swf</a:t>
            </a:r>
            <a:r>
              <a:rPr lang="en-US" sz="1200" dirty="0">
                <a:solidFill>
                  <a:srgbClr val="002060"/>
                </a:solidFill>
              </a:rPr>
              <a:t>, …..</a:t>
            </a:r>
            <a:r>
              <a:rPr lang="ru-RU" sz="1200" dirty="0">
                <a:solidFill>
                  <a:srgbClr val="002060"/>
                </a:solidFill>
              </a:rPr>
              <a:t>);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Видео</a:t>
            </a:r>
            <a:r>
              <a:rPr lang="en-US" sz="1200" dirty="0">
                <a:solidFill>
                  <a:srgbClr val="002060"/>
                </a:solidFill>
              </a:rPr>
              <a:t>,</a:t>
            </a:r>
            <a:r>
              <a:rPr lang="ru-RU" sz="1200" dirty="0">
                <a:solidFill>
                  <a:srgbClr val="002060"/>
                </a:solidFill>
              </a:rPr>
              <a:t> звук</a:t>
            </a:r>
            <a:r>
              <a:rPr lang="en-US" sz="1200" dirty="0">
                <a:solidFill>
                  <a:srgbClr val="002060"/>
                </a:solidFill>
              </a:rPr>
              <a:t> (</a:t>
            </a:r>
            <a:r>
              <a:rPr lang="en-US" sz="1200" dirty="0" err="1">
                <a:solidFill>
                  <a:srgbClr val="002060"/>
                </a:solidFill>
              </a:rPr>
              <a:t>DivX</a:t>
            </a:r>
            <a:r>
              <a:rPr lang="ru-RU" sz="1200" dirty="0">
                <a:solidFill>
                  <a:srgbClr val="002060"/>
                </a:solidFill>
              </a:rPr>
              <a:t>, </a:t>
            </a:r>
            <a:r>
              <a:rPr lang="en-US" sz="1200" dirty="0">
                <a:solidFill>
                  <a:srgbClr val="002060"/>
                </a:solidFill>
              </a:rPr>
              <a:t>mp3, ..)</a:t>
            </a:r>
            <a:r>
              <a:rPr lang="ru-RU" sz="1200" dirty="0">
                <a:solidFill>
                  <a:srgbClr val="002060"/>
                </a:solidFill>
              </a:rPr>
              <a:t>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Иллюстрации, фотографии (</a:t>
            </a:r>
            <a:r>
              <a:rPr lang="en-US" sz="1200" dirty="0">
                <a:solidFill>
                  <a:srgbClr val="002060"/>
                </a:solidFill>
              </a:rPr>
              <a:t>JPEG</a:t>
            </a:r>
            <a:r>
              <a:rPr lang="ru-RU" sz="1200" dirty="0">
                <a:solidFill>
                  <a:srgbClr val="002060"/>
                </a:solidFill>
              </a:rPr>
              <a:t>и  др.) и др.</a:t>
            </a:r>
          </a:p>
        </p:txBody>
      </p:sp>
      <p:sp>
        <p:nvSpPr>
          <p:cNvPr id="36903" name="Text Box 39"/>
          <p:cNvSpPr txBox="1">
            <a:spLocks noChangeArrowheads="1"/>
          </p:cNvSpPr>
          <p:nvPr/>
        </p:nvSpPr>
        <p:spPr bwMode="auto">
          <a:xfrm>
            <a:off x="5321300" y="3170238"/>
            <a:ext cx="3679825" cy="830262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 defTabSz="1192213">
              <a:defRPr/>
            </a:pPr>
            <a:r>
              <a:rPr lang="ru-RU" sz="1200" b="1" i="1" dirty="0">
                <a:solidFill>
                  <a:srgbClr val="002060"/>
                </a:solidFill>
              </a:rPr>
              <a:t>Закрепление материала</a:t>
            </a:r>
            <a:r>
              <a:rPr lang="ru-RU" sz="1200" i="1" dirty="0">
                <a:solidFill>
                  <a:srgbClr val="002060"/>
                </a:solidFill>
              </a:rPr>
              <a:t>: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Интерактивные задания;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Виртуальные лабораторные работы;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Измерители; Конструкторы;  Задачи и </a:t>
            </a:r>
            <a:r>
              <a:rPr lang="ru-RU" sz="1200" dirty="0" err="1">
                <a:solidFill>
                  <a:srgbClr val="002060"/>
                </a:solidFill>
              </a:rPr>
              <a:t>др</a:t>
            </a:r>
            <a:r>
              <a:rPr lang="ru-RU" sz="1200" dirty="0">
                <a:solidFill>
                  <a:srgbClr val="002060"/>
                </a:solidFill>
              </a:rPr>
              <a:t>;</a:t>
            </a:r>
          </a:p>
        </p:txBody>
      </p:sp>
      <p:sp>
        <p:nvSpPr>
          <p:cNvPr id="36904" name="Text Box 40"/>
          <p:cNvSpPr txBox="1">
            <a:spLocks noChangeArrowheads="1"/>
          </p:cNvSpPr>
          <p:nvPr/>
        </p:nvSpPr>
        <p:spPr bwMode="auto">
          <a:xfrm>
            <a:off x="5321300" y="4000500"/>
            <a:ext cx="3679825" cy="119697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 defTabSz="1192213">
              <a:defRPr/>
            </a:pPr>
            <a:r>
              <a:rPr lang="ru-RU" sz="1200" b="1" i="1" dirty="0">
                <a:solidFill>
                  <a:srgbClr val="002060"/>
                </a:solidFill>
              </a:rPr>
              <a:t>Контроль знаний: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Тесты по темам;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Итоговый тест за год;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Контрольные работы;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Тесты ПГК;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Тесты ЕНТ и </a:t>
            </a:r>
            <a:r>
              <a:rPr lang="ru-RU" sz="1200" dirty="0" err="1">
                <a:solidFill>
                  <a:srgbClr val="002060"/>
                </a:solidFill>
              </a:rPr>
              <a:t>др</a:t>
            </a:r>
            <a:r>
              <a:rPr lang="ru-RU" sz="1200" dirty="0">
                <a:solidFill>
                  <a:srgbClr val="002060"/>
                </a:solidFill>
              </a:rPr>
              <a:t>;</a:t>
            </a:r>
          </a:p>
        </p:txBody>
      </p:sp>
      <p:sp>
        <p:nvSpPr>
          <p:cNvPr id="36905" name="Text Box 41"/>
          <p:cNvSpPr txBox="1">
            <a:spLocks noChangeArrowheads="1"/>
          </p:cNvSpPr>
          <p:nvPr/>
        </p:nvSpPr>
        <p:spPr bwMode="auto">
          <a:xfrm>
            <a:off x="5321300" y="5214938"/>
            <a:ext cx="3679825" cy="846137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 defTabSz="1192213">
              <a:defRPr/>
            </a:pPr>
            <a:r>
              <a:rPr lang="ru-RU" sz="1200" b="1" i="1" dirty="0">
                <a:solidFill>
                  <a:srgbClr val="002060"/>
                </a:solidFill>
              </a:rPr>
              <a:t>Дополнительный материал: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Электронные журналы;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Электронные газеты;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Электронные энциклопедии и др.;</a:t>
            </a:r>
          </a:p>
        </p:txBody>
      </p:sp>
      <p:sp>
        <p:nvSpPr>
          <p:cNvPr id="36906" name="Text Box 42"/>
          <p:cNvSpPr txBox="1">
            <a:spLocks noChangeArrowheads="1"/>
          </p:cNvSpPr>
          <p:nvPr/>
        </p:nvSpPr>
        <p:spPr bwMode="auto">
          <a:xfrm>
            <a:off x="5334000" y="1358900"/>
            <a:ext cx="3667125" cy="284163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defTabSz="1192213">
              <a:buFontTx/>
              <a:buChar char="•"/>
              <a:defRPr/>
            </a:pPr>
            <a:r>
              <a:rPr lang="ru-RU" sz="1200">
                <a:solidFill>
                  <a:srgbClr val="002060"/>
                </a:solidFill>
              </a:rPr>
              <a:t> Поурочное планирование </a:t>
            </a:r>
          </a:p>
        </p:txBody>
      </p:sp>
      <p:sp>
        <p:nvSpPr>
          <p:cNvPr id="36907" name="Text Box 43"/>
          <p:cNvSpPr txBox="1">
            <a:spLocks noChangeArrowheads="1"/>
          </p:cNvSpPr>
          <p:nvPr/>
        </p:nvSpPr>
        <p:spPr bwMode="auto">
          <a:xfrm>
            <a:off x="5334000" y="1644650"/>
            <a:ext cx="3667125" cy="284163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defTabSz="1192213">
              <a:buFontTx/>
              <a:buChar char="•"/>
              <a:defRPr/>
            </a:pPr>
            <a:r>
              <a:rPr lang="ru-RU" sz="1200">
                <a:solidFill>
                  <a:srgbClr val="002060"/>
                </a:solidFill>
              </a:rPr>
              <a:t> Методические рекомендации </a:t>
            </a:r>
          </a:p>
        </p:txBody>
      </p:sp>
      <p:sp>
        <p:nvSpPr>
          <p:cNvPr id="36908" name="Text Box 44"/>
          <p:cNvSpPr txBox="1">
            <a:spLocks noChangeArrowheads="1"/>
          </p:cNvSpPr>
          <p:nvPr/>
        </p:nvSpPr>
        <p:spPr bwMode="auto">
          <a:xfrm>
            <a:off x="5321300" y="6072188"/>
            <a:ext cx="3679825" cy="649287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>
            <a:spAutoFit/>
          </a:bodyPr>
          <a:lstStyle/>
          <a:p>
            <a:pPr algn="ctr" defTabSz="1192213">
              <a:defRPr/>
            </a:pPr>
            <a:r>
              <a:rPr lang="ru-RU" sz="1200" b="1" i="1" dirty="0">
                <a:solidFill>
                  <a:srgbClr val="002060"/>
                </a:solidFill>
              </a:rPr>
              <a:t>Инструменты</a:t>
            </a:r>
            <a:r>
              <a:rPr lang="ru-RU" sz="1200" i="1" dirty="0">
                <a:solidFill>
                  <a:srgbClr val="002060"/>
                </a:solidFill>
              </a:rPr>
              <a:t>: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Управление учебной деятельностью;</a:t>
            </a:r>
          </a:p>
          <a:p>
            <a:pPr defTabSz="1192213">
              <a:buFontTx/>
              <a:buChar char="•"/>
              <a:defRPr/>
            </a:pPr>
            <a:r>
              <a:rPr lang="ru-RU" sz="1200" dirty="0">
                <a:solidFill>
                  <a:srgbClr val="002060"/>
                </a:solidFill>
              </a:rPr>
              <a:t> Организация учебного процесса.</a:t>
            </a:r>
          </a:p>
        </p:txBody>
      </p:sp>
      <p:sp>
        <p:nvSpPr>
          <p:cNvPr id="10279" name="TextBox 44"/>
          <p:cNvSpPr txBox="1">
            <a:spLocks noChangeArrowheads="1"/>
          </p:cNvSpPr>
          <p:nvPr/>
        </p:nvSpPr>
        <p:spPr bwMode="auto">
          <a:xfrm>
            <a:off x="642938" y="404813"/>
            <a:ext cx="799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Цифровые образовательные ресурсы портала</a:t>
            </a:r>
          </a:p>
        </p:txBody>
      </p:sp>
      <p:sp>
        <p:nvSpPr>
          <p:cNvPr id="10280" name="TextBox 83"/>
          <p:cNvSpPr txBox="1">
            <a:spLocks noChangeArrowheads="1"/>
          </p:cNvSpPr>
          <p:nvPr/>
        </p:nvSpPr>
        <p:spPr bwMode="auto">
          <a:xfrm>
            <a:off x="8545513" y="2857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143000" y="1989138"/>
            <a:ext cx="2000250" cy="15113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91429" tIns="45714" rIns="91429" bIns="45714" anchor="ctr"/>
          <a:lstStyle/>
          <a:p>
            <a:pPr algn="ctr" defTabSz="915988"/>
            <a:r>
              <a:rPr lang="ru-RU"/>
              <a:t>2. Компьютеры,</a:t>
            </a:r>
          </a:p>
          <a:p>
            <a:pPr algn="ctr" defTabSz="915988"/>
            <a:r>
              <a:rPr lang="ru-RU"/>
              <a:t>оборудование</a:t>
            </a:r>
            <a:endParaRPr lang="kk-KZ"/>
          </a:p>
        </p:txBody>
      </p:sp>
      <p:sp>
        <p:nvSpPr>
          <p:cNvPr id="11267" name="Oval 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072188" y="2117725"/>
            <a:ext cx="1631950" cy="1525588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91429" tIns="45714" rIns="91429" bIns="45714" anchor="ctr"/>
          <a:lstStyle/>
          <a:p>
            <a:pPr algn="ctr" defTabSz="915988"/>
            <a:r>
              <a:rPr lang="ru-RU"/>
              <a:t>6. Интернет</a:t>
            </a:r>
            <a:endParaRPr lang="kk-KZ"/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1143000" y="4071938"/>
            <a:ext cx="2143125" cy="1563687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91429" tIns="45714" rIns="91429" bIns="45714" anchor="ctr"/>
          <a:lstStyle/>
          <a:p>
            <a:pPr algn="ctr" defTabSz="915988"/>
            <a:r>
              <a:rPr lang="ru-RU"/>
              <a:t>3. Программное </a:t>
            </a:r>
          </a:p>
          <a:p>
            <a:pPr algn="ctr" defTabSz="915988"/>
            <a:r>
              <a:rPr lang="ru-RU"/>
              <a:t>обеспечение</a:t>
            </a:r>
            <a:endParaRPr lang="kk-KZ"/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3714750" y="5226050"/>
            <a:ext cx="1414463" cy="13462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91429" tIns="45714" rIns="91429" bIns="45714" anchor="ctr"/>
          <a:lstStyle/>
          <a:p>
            <a:pPr algn="ctr" defTabSz="915988"/>
            <a:r>
              <a:rPr lang="kk-KZ"/>
              <a:t>4. Кадры</a:t>
            </a:r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3714750" y="1214438"/>
            <a:ext cx="1643063" cy="1500187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91429" tIns="45714" rIns="91429" bIns="45714" anchor="ctr"/>
          <a:lstStyle/>
          <a:p>
            <a:pPr algn="ctr" defTabSz="915988"/>
            <a:r>
              <a:rPr lang="ru-RU"/>
              <a:t>1. Контент</a:t>
            </a:r>
          </a:p>
          <a:p>
            <a:pPr algn="ctr" defTabSz="915988"/>
            <a:r>
              <a:rPr lang="ru-RU"/>
              <a:t>(содержание)</a:t>
            </a:r>
          </a:p>
        </p:txBody>
      </p:sp>
      <p:sp>
        <p:nvSpPr>
          <p:cNvPr id="11271" name="TextBox 18"/>
          <p:cNvSpPr txBox="1">
            <a:spLocks noChangeArrowheads="1"/>
          </p:cNvSpPr>
          <p:nvPr/>
        </p:nvSpPr>
        <p:spPr bwMode="auto">
          <a:xfrm>
            <a:off x="285750" y="571500"/>
            <a:ext cx="8572500" cy="5238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2060"/>
                </a:solidFill>
              </a:rPr>
              <a:t>Элементы электронного обучения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5429250" y="2120900"/>
            <a:ext cx="714375" cy="5222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1267" idx="4"/>
          </p:cNvCxnSpPr>
          <p:nvPr/>
        </p:nvCxnSpPr>
        <p:spPr>
          <a:xfrm rot="5400000">
            <a:off x="6444456" y="3913982"/>
            <a:ext cx="714375" cy="17303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1266" idx="4"/>
            <a:endCxn id="11268" idx="0"/>
          </p:cNvCxnSpPr>
          <p:nvPr/>
        </p:nvCxnSpPr>
        <p:spPr>
          <a:xfrm rot="16200000" flipH="1">
            <a:off x="1893094" y="3750469"/>
            <a:ext cx="571500" cy="7143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214688" y="5286375"/>
            <a:ext cx="571500" cy="28575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6200000" flipH="1">
            <a:off x="2356644" y="3858419"/>
            <a:ext cx="1922462" cy="120650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 flipV="1">
            <a:off x="5143500" y="5429250"/>
            <a:ext cx="642938" cy="28575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 flipH="1" flipV="1">
            <a:off x="2435225" y="2851150"/>
            <a:ext cx="1806575" cy="962025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11267" idx="3"/>
          </p:cNvCxnSpPr>
          <p:nvPr/>
        </p:nvCxnSpPr>
        <p:spPr>
          <a:xfrm flipV="1">
            <a:off x="3214688" y="3419475"/>
            <a:ext cx="3097212" cy="10810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6200000" flipH="1">
            <a:off x="4929188" y="2857500"/>
            <a:ext cx="1714500" cy="114300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11269" idx="7"/>
          </p:cNvCxnSpPr>
          <p:nvPr/>
        </p:nvCxnSpPr>
        <p:spPr>
          <a:xfrm rot="5400000" flipH="1" flipV="1">
            <a:off x="4750594" y="3744119"/>
            <a:ext cx="1851025" cy="1506537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11269" idx="0"/>
          </p:cNvCxnSpPr>
          <p:nvPr/>
        </p:nvCxnSpPr>
        <p:spPr>
          <a:xfrm rot="5400000" flipH="1" flipV="1">
            <a:off x="3205956" y="4002882"/>
            <a:ext cx="2439987" cy="635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11284" idx="1"/>
          </p:cNvCxnSpPr>
          <p:nvPr/>
        </p:nvCxnSpPr>
        <p:spPr>
          <a:xfrm>
            <a:off x="3071813" y="3214688"/>
            <a:ext cx="2854325" cy="1322387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4" name="Oval 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43563" y="4286250"/>
            <a:ext cx="1928812" cy="1714500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91429" tIns="45714" rIns="91429" bIns="45714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  <a:p>
            <a:pPr algn="ctr"/>
            <a:r>
              <a:rPr lang="ru-RU">
                <a:solidFill>
                  <a:srgbClr val="002060"/>
                </a:solidFill>
              </a:rPr>
              <a:t>5. Нормативно</a:t>
            </a:r>
          </a:p>
          <a:p>
            <a:pPr algn="ctr"/>
            <a:r>
              <a:rPr lang="ru-RU">
                <a:solidFill>
                  <a:srgbClr val="002060"/>
                </a:solidFill>
              </a:rPr>
              <a:t>- правовое </a:t>
            </a:r>
          </a:p>
          <a:p>
            <a:pPr algn="ctr"/>
            <a:r>
              <a:rPr lang="ru-RU">
                <a:solidFill>
                  <a:srgbClr val="002060"/>
                </a:solidFill>
              </a:rPr>
              <a:t>обеспечение</a:t>
            </a:r>
          </a:p>
          <a:p>
            <a:pPr algn="ctr"/>
            <a:endParaRPr lang="kk-KZ"/>
          </a:p>
        </p:txBody>
      </p:sp>
      <p:cxnSp>
        <p:nvCxnSpPr>
          <p:cNvPr id="82" name="Прямая со стрелкой 81"/>
          <p:cNvCxnSpPr/>
          <p:nvPr/>
        </p:nvCxnSpPr>
        <p:spPr>
          <a:xfrm rot="10800000">
            <a:off x="3286125" y="3000375"/>
            <a:ext cx="2786063" cy="7143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 rot="10800000" flipV="1">
            <a:off x="3071813" y="2143125"/>
            <a:ext cx="642937" cy="28575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>
            <a:off x="3357563" y="4857750"/>
            <a:ext cx="2286000" cy="4763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Скругленный прямоугольник 108"/>
          <p:cNvSpPr/>
          <p:nvPr/>
        </p:nvSpPr>
        <p:spPr>
          <a:xfrm>
            <a:off x="3429000" y="3286125"/>
            <a:ext cx="2214563" cy="12858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ru-RU">
                <a:solidFill>
                  <a:srgbClr val="002060"/>
                </a:solidFill>
                <a:latin typeface="Arial" charset="0"/>
                <a:cs typeface="Arial" charset="0"/>
              </a:rPr>
              <a:t>Информатизация</a:t>
            </a:r>
          </a:p>
          <a:p>
            <a:pPr algn="ctr">
              <a:lnSpc>
                <a:spcPct val="80000"/>
              </a:lnSpc>
              <a:defRPr/>
            </a:pPr>
            <a:endParaRPr lang="ru-RU" sz="160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>
                <a:solidFill>
                  <a:srgbClr val="002060"/>
                </a:solidFill>
                <a:latin typeface="Arial" charset="0"/>
                <a:cs typeface="Arial" charset="0"/>
              </a:rPr>
              <a:t>внедрение ИКТ в систему  образования</a:t>
            </a:r>
          </a:p>
        </p:txBody>
      </p:sp>
      <p:sp>
        <p:nvSpPr>
          <p:cNvPr id="11289" name="TextBox 54"/>
          <p:cNvSpPr txBox="1">
            <a:spLocks noChangeArrowheads="1"/>
          </p:cNvSpPr>
          <p:nvPr/>
        </p:nvSpPr>
        <p:spPr bwMode="auto">
          <a:xfrm>
            <a:off x="8545513" y="28575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10</a:t>
            </a:r>
          </a:p>
        </p:txBody>
      </p:sp>
      <p:sp>
        <p:nvSpPr>
          <p:cNvPr id="11290" name="AutoShape 27"/>
          <p:cNvSpPr>
            <a:spLocks noChangeArrowheads="1"/>
          </p:cNvSpPr>
          <p:nvPr/>
        </p:nvSpPr>
        <p:spPr bwMode="auto">
          <a:xfrm>
            <a:off x="4427538" y="3644900"/>
            <a:ext cx="144462" cy="179388"/>
          </a:xfrm>
          <a:prstGeom prst="downArrow">
            <a:avLst>
              <a:gd name="adj1" fmla="val 50000"/>
              <a:gd name="adj2" fmla="val 310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1571625" y="785813"/>
            <a:ext cx="6000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tabLst>
                <a:tab pos="457200" algn="l"/>
              </a:tabLst>
            </a:pPr>
            <a:r>
              <a:rPr lang="ru-RU" sz="3200" dirty="0"/>
              <a:t>Результаты </a:t>
            </a:r>
            <a:r>
              <a:rPr lang="ru-RU" sz="3200" dirty="0" smtClean="0"/>
              <a:t>работы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125" name="Прямоугольник 19"/>
          <p:cNvSpPr>
            <a:spLocks noChangeArrowheads="1"/>
          </p:cNvSpPr>
          <p:nvPr/>
        </p:nvSpPr>
        <p:spPr bwMode="auto">
          <a:xfrm>
            <a:off x="357188" y="2071688"/>
            <a:ext cx="842962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 sz="2000" dirty="0" smtClean="0">
                <a:cs typeface="Times New Roman" pitchFamily="18" charset="0"/>
              </a:rPr>
              <a:t>Повышение </a:t>
            </a:r>
            <a:r>
              <a:rPr lang="ru-RU" sz="2000" dirty="0">
                <a:cs typeface="Times New Roman" pitchFamily="18" charset="0"/>
              </a:rPr>
              <a:t>уровня качества образования через ИКТ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 sz="2000" dirty="0">
                <a:cs typeface="Times New Roman" pitchFamily="18" charset="0"/>
              </a:rPr>
              <a:t>  </a:t>
            </a:r>
            <a:r>
              <a:rPr lang="ru-RU" sz="2000" dirty="0" smtClean="0">
                <a:cs typeface="Times New Roman" pitchFamily="18" charset="0"/>
              </a:rPr>
              <a:t>Повышение </a:t>
            </a:r>
            <a:r>
              <a:rPr lang="ru-RU" sz="2000" dirty="0">
                <a:cs typeface="Times New Roman" pitchFamily="18" charset="0"/>
              </a:rPr>
              <a:t>квалификации учителей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 sz="2000" dirty="0">
                <a:cs typeface="Times New Roman" pitchFamily="18" charset="0"/>
              </a:rPr>
              <a:t>  Улучшение освоения школьниками учебного </a:t>
            </a:r>
            <a:r>
              <a:rPr lang="ru-RU" sz="2000" dirty="0" smtClean="0">
                <a:cs typeface="Times New Roman" pitchFamily="18" charset="0"/>
              </a:rPr>
              <a:t>материала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8501063" y="2857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5176</TotalTime>
  <Words>486</Words>
  <Application>Microsoft Office PowerPoint</Application>
  <PresentationFormat>Экран (4:3)</PresentationFormat>
  <Paragraphs>129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Times New Roman</vt:lpstr>
      <vt:lpstr>Arial CYR</vt:lpstr>
      <vt:lpstr>맑은 고딕</vt:lpstr>
      <vt:lpstr>Wingdings 3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beketaev</dc:creator>
  <cp:lastModifiedBy>User</cp:lastModifiedBy>
  <cp:revision>618</cp:revision>
  <cp:lastPrinted>2011-07-12T14:41:00Z</cp:lastPrinted>
  <dcterms:created xsi:type="dcterms:W3CDTF">2009-03-12T06:19:47Z</dcterms:created>
  <dcterms:modified xsi:type="dcterms:W3CDTF">2023-04-20T06:18:30Z</dcterms:modified>
</cp:coreProperties>
</file>