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9" roundtripDataSignature="AMtx7mg6uKe718LNOZgHUe6slj+m+1Dy8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customschemas.google.com/relationships/presentationmetadata" Target="meta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5cd72037c1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5cd72037c1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cd72037c1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cd72037c1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cd72037c1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cd72037c1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cd72037c1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5cd72037c1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5cd72037c1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5cd72037c1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cd72037c1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cd72037c1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35a59c7d6fd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35a59c7d6fd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a59c7d6fd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a59c7d6fd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a59c7d6fd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a59c7d6f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a59c7d6f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a59c7d6f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5a59c7d6fd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35a59c7d6fd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5a59c7d6fd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35a59c7d6f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35a59c7d6f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35a59c7d6f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5a59c7d6f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5a59c7d6f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5cd72037c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5cd72037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5cd72037c1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5cd72037c1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drive.google.com/file/d/1GZ44tS6RCHReONTChBjQdEo9SbqVOsjh/view" TargetMode="External"/><Relationship Id="rId4" Type="http://schemas.openxmlformats.org/officeDocument/2006/relationships/image" Target="../media/image19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drive.google.com/file/d/1uuDEAkUfnULv0iCRbVVLt_V-yp1CfP8N/view" TargetMode="External"/><Relationship Id="rId4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drive.google.com/file/d/1skCAd4NZr0VzxyZsmHOaGpj9b9lK2COx/view" TargetMode="External"/><Relationship Id="rId4" Type="http://schemas.openxmlformats.org/officeDocument/2006/relationships/image" Target="../media/image2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drive.google.com/file/d/17qhflhuwydBVrR66RHezpeNW1oRqnVvM/view" TargetMode="External"/><Relationship Id="rId4" Type="http://schemas.openxmlformats.org/officeDocument/2006/relationships/image" Target="../media/image2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drive.google.com/file/d/1qAt5N79ESpK3RsqRhivZwKj1DyFvZ53Y/view" TargetMode="External"/><Relationship Id="rId4" Type="http://schemas.openxmlformats.org/officeDocument/2006/relationships/image" Target="../media/image26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drive.google.com/file/d/1OSoSGTzIV7PWAJpeh1JCcZOCGoHdEP0c/view" TargetMode="External"/><Relationship Id="rId4" Type="http://schemas.openxmlformats.org/officeDocument/2006/relationships/image" Target="../media/image25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drive.google.com/file/d/10to8KdMSqtRl3DNwjVkIAA_oohP9_aM8/view" TargetMode="External"/><Relationship Id="rId4" Type="http://schemas.openxmlformats.org/officeDocument/2006/relationships/image" Target="../media/image2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5.png"/><Relationship Id="rId6" Type="http://schemas.openxmlformats.org/officeDocument/2006/relationships/image" Target="../media/image16.png"/><Relationship Id="rId7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2.pn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203199"/>
            <a:ext cx="8520600" cy="11608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Разработка веб-интерфейса системы </a:t>
            </a: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управления</a:t>
            </a:r>
            <a:r>
              <a:rPr b="1" lang="ru" sz="2800">
                <a:latin typeface="Times New Roman"/>
                <a:ea typeface="Times New Roman"/>
                <a:cs typeface="Times New Roman"/>
                <a:sym typeface="Times New Roman"/>
              </a:rPr>
              <a:t> умным домом</a:t>
            </a:r>
            <a:endParaRPr b="1"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4735200" y="2197102"/>
            <a:ext cx="44088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5461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4 курса</a:t>
            </a:r>
            <a:endParaRPr/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09.03.01 Информатика и вычислительная техника, Технологии разработки программного  обеспечения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Салаватов Михаил Валерьевич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к.п.н., доцент</a:t>
            </a:r>
            <a:r>
              <a:rPr lang="ru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Государев Илья Борисович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4610" rtl="0" algn="l">
              <a:lnSpc>
                <a:spcPct val="115000"/>
              </a:lnSpc>
              <a:spcBef>
                <a:spcPts val="430"/>
              </a:spcBef>
              <a:spcAft>
                <a:spcPts val="43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cd72037c1_0_27"/>
          <p:cNvSpPr txBox="1"/>
          <p:nvPr>
            <p:ph type="title"/>
          </p:nvPr>
        </p:nvSpPr>
        <p:spPr>
          <a:xfrm>
            <a:off x="311700" y="254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Сравнение систем управления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g35cd72037c1_0_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35" name="Google Shape;135;g35cd72037c1_0_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1738" y="1012225"/>
            <a:ext cx="4820525" cy="374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Результат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1" name="Google Shape;1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42" name="Google Shape;14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6025"/>
            <a:ext cx="3831549" cy="302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7" title="image44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1900" y="1285875"/>
            <a:ext cx="5682099" cy="2562837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 txBox="1"/>
          <p:nvPr/>
        </p:nvSpPr>
        <p:spPr>
          <a:xfrm>
            <a:off x="596725" y="3919125"/>
            <a:ext cx="1983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Розетка с дистанционным управлением на базе ESP8266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7"/>
          <p:cNvSpPr txBox="1"/>
          <p:nvPr/>
        </p:nvSpPr>
        <p:spPr>
          <a:xfrm>
            <a:off x="5462900" y="4047625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Интерфейс управления модулями умного дома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5cd72037c1_0_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Элементы интерфейса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1" name="Google Shape;151;g35cd72037c1_0_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— отдельный законченный HTML-документ, который вместе с другими HTML-документами может быть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отображен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в окне браузера. Фреймы по своей сути очень похожи на ячейки таблицы, однако более универсальны.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2" name="Google Shape;152;g35cd72037c1_0_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53" name="Google Shape;153;g35cd72037c1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738" y="2484825"/>
            <a:ext cx="2792275" cy="198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35cd72037c1_0_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6111" y="2397998"/>
            <a:ext cx="3322075" cy="201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g35cd72037c1_0_47"/>
          <p:cNvSpPr txBox="1"/>
          <p:nvPr/>
        </p:nvSpPr>
        <p:spPr>
          <a:xfrm>
            <a:off x="359875" y="4470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управления реле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g35cd72037c1_0_47"/>
          <p:cNvSpPr txBox="1"/>
          <p:nvPr/>
        </p:nvSpPr>
        <p:spPr>
          <a:xfrm>
            <a:off x="4677150" y="4470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 с данными датчиков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5cd72037c1_0_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Форма создания нового фрейма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2" name="Google Shape;162;g35cd72037c1_0_65"/>
          <p:cNvSpPr txBox="1"/>
          <p:nvPr>
            <p:ph idx="1" type="body"/>
          </p:nvPr>
        </p:nvSpPr>
        <p:spPr>
          <a:xfrm>
            <a:off x="165225" y="1152475"/>
            <a:ext cx="5403900" cy="374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Нажав на кнопку «+» в правом верхнему углу экрана, откроется окно для создания нового фрейма. Придумать frameID устройства и указать ip-адрес платы.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веб-интерфейс автоматически добавится новый фрейм, ссылающийся на указанный ip.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модуль подключен к питанию, страница будет доступна в локальной сети wi-fi и фрейм отобразит содержимое, будь то кнопка управления реле или визуально оформленные данные, получаемые с датчиков.</a:t>
            </a:r>
            <a:endParaRPr sz="1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Times New Roman"/>
              <a:buChar char="●"/>
            </a:pPr>
            <a:r>
              <a:rPr lang="ru" sz="1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Если плата не подключена к питанию, ip-адрес будет ссылаться на несуществующую в данный момент страницу, что не нарушит работы остальных фреймов и веб-интерфейса в целом.</a:t>
            </a:r>
            <a:endParaRPr sz="1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g35cd72037c1_0_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64" name="Google Shape;164;g35cd72037c1_0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5798" y="1017725"/>
            <a:ext cx="2875817" cy="352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5cd72037c1_0_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Комнаты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g35cd72037c1_0_58"/>
          <p:cNvSpPr txBox="1"/>
          <p:nvPr>
            <p:ph idx="1" type="body"/>
          </p:nvPr>
        </p:nvSpPr>
        <p:spPr>
          <a:xfrm>
            <a:off x="447100" y="2439550"/>
            <a:ext cx="7986000" cy="24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Комнаты, также как и фреймы, поддаются масштабированию и перемещению в пределах блока content.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Информация о текущих размерах и местоположении блока сохраняется в локальном хранилище (LocalStorage) устройства.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Фреймы, созданные внутри комнаты, доступны только в ней и нигде более.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 удалении комнаты, из базы удаляются все связанные с ней фреймы.</a:t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g35cd72037c1_0_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72" name="Google Shape;172;g35cd72037c1_0_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138" y="1090613"/>
            <a:ext cx="7985926" cy="127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5cd72037c1_0_73"/>
          <p:cNvSpPr txBox="1"/>
          <p:nvPr>
            <p:ph type="title"/>
          </p:nvPr>
        </p:nvSpPr>
        <p:spPr>
          <a:xfrm>
            <a:off x="311700" y="260350"/>
            <a:ext cx="4081500" cy="114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UML 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Диаграмма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классов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8" name="Google Shape;178;g35cd72037c1_0_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79" name="Google Shape;179;g35cd72037c1_0_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2701" y="104100"/>
            <a:ext cx="5931299" cy="4648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5cd72037c1_0_80"/>
          <p:cNvSpPr txBox="1"/>
          <p:nvPr>
            <p:ph type="title"/>
          </p:nvPr>
        </p:nvSpPr>
        <p:spPr>
          <a:xfrm>
            <a:off x="311700" y="445025"/>
            <a:ext cx="3362100" cy="101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Диаграмма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 последовательности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Google Shape;185;g35cd72037c1_0_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86" name="Google Shape;186;g35cd72037c1_0_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2030" y="0"/>
            <a:ext cx="473491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g35cd72037c1_0_80"/>
          <p:cNvSpPr txBox="1"/>
          <p:nvPr/>
        </p:nvSpPr>
        <p:spPr>
          <a:xfrm>
            <a:off x="875425" y="4659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Диаграмма вкл/выкл лампочки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"/>
          <p:cNvSpPr txBox="1"/>
          <p:nvPr>
            <p:ph idx="1" type="body"/>
          </p:nvPr>
        </p:nvSpPr>
        <p:spPr>
          <a:xfrm>
            <a:off x="311700" y="7926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Демонстрация работы продукта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a59c7d6fd_0_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35a59c7d6fd_0_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35a59c7d6fd_0_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01" name="Google Shape;201;g35a59c7d6fd_0_35" title="3 система полная демонстрация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5a59c7d6fd_0_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5a59c7d6fd_0_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35a59c7d6fd_0_8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09" name="Google Shape;209;g35a59c7d6fd_0_81" title="1 вкл/выкл лампочки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445450" y="3966875"/>
            <a:ext cx="8328600" cy="8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Согласно исследованиям сотрудников Института социальной политики НИУ ВШЭ, люди уделяют домашней работе порядка 3 часов в сутки. 1095 часов в год на выполнение рутинных обязанностей по дому. Или 76650 часов в среднем за жизнь.</a:t>
            </a:r>
            <a:endParaRPr sz="2300">
              <a:solidFill>
                <a:srgbClr val="FF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63" name="Google Shape;6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66848"/>
            <a:ext cx="2706801" cy="2706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8508" y="1166850"/>
            <a:ext cx="4005518" cy="257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5a59c7d6fd_0_42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с интерфейсом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g35a59c7d6fd_0_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16" name="Google Shape;216;g35a59c7d6fd_0_42" title="2 демонстрация интерфейса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5a59c7d6fd_0_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22" name="Google Shape;222;g35a59c7d6fd_0_49" title="4 фрейм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g35a59c7d6fd_0_49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Frames (Фреймы)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5a59c7d6fd_0_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29" name="Google Shape;229;g35a59c7d6fd_0_57" title="5 комнат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g35a59c7d6fd_0_57"/>
          <p:cNvSpPr txBox="1"/>
          <p:nvPr>
            <p:ph idx="1" type="body"/>
          </p:nvPr>
        </p:nvSpPr>
        <p:spPr>
          <a:xfrm>
            <a:off x="311700" y="39111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Rooms 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(Комнаты)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5a59c7d6fd_0_6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36" name="Google Shape;236;g35a59c7d6fd_0_65" title="6 update frame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4129088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g35a59c7d6fd_0_65"/>
          <p:cNvSpPr txBox="1"/>
          <p:nvPr>
            <p:ph idx="1" type="body"/>
          </p:nvPr>
        </p:nvSpPr>
        <p:spPr>
          <a:xfrm>
            <a:off x="311700" y="42977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Update f</a:t>
            </a: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rames (Обновление фреймов)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5a59c7d6fd_0_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243" name="Google Shape;243;g35a59c7d6fd_0_73" title="7 темы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6"/>
            <a:ext cx="9144000" cy="378618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35a59c7d6fd_0_73"/>
          <p:cNvSpPr txBox="1"/>
          <p:nvPr>
            <p:ph idx="1" type="body"/>
          </p:nvPr>
        </p:nvSpPr>
        <p:spPr>
          <a:xfrm>
            <a:off x="311700" y="4297775"/>
            <a:ext cx="85206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Themes (Темы)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Предмет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3"/>
          <p:cNvSpPr txBox="1"/>
          <p:nvPr>
            <p:ph idx="1" type="body"/>
          </p:nvPr>
        </p:nvSpPr>
        <p:spPr>
          <a:xfrm>
            <a:off x="311700" y="1427400"/>
            <a:ext cx="8520600" cy="257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Интернет вещей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концепция взаимодействия физических объектов 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посредством</a:t>
            </a: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цифрового обмена данными. 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отличии от стандартной модели, где устройство привязано к пользователю и способно обмениваться информацией только с ним, в идею интернета вещей заложена возможность объектам (вещам) обмениваться данными между собой, образуя единую сеть.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сеть могут быть включены: автомобили, бытовая и электронная техника, мебель, товарные упаковки и многое другое.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 sz="3000">
                <a:latin typeface="Times New Roman"/>
                <a:ea typeface="Times New Roman"/>
                <a:cs typeface="Times New Roman"/>
                <a:sym typeface="Times New Roman"/>
              </a:rPr>
              <a:t>Цель</a:t>
            </a: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4"/>
          <p:cNvSpPr txBox="1"/>
          <p:nvPr>
            <p:ph idx="1" type="body"/>
          </p:nvPr>
        </p:nvSpPr>
        <p:spPr>
          <a:xfrm>
            <a:off x="311700" y="15076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Спроектировать веб-интерфейс для системы управления умным домом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Задачи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5"/>
          <p:cNvSpPr txBox="1"/>
          <p:nvPr>
            <p:ph idx="1" type="body"/>
          </p:nvPr>
        </p:nvSpPr>
        <p:spPr>
          <a:xfrm>
            <a:off x="311700" y="1306125"/>
            <a:ext cx="8325600" cy="28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Спроектировать и создать модуль умного дома – «умная розетка» для тестирования системы.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Разработать базовый дизайн веб-интерфейса 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Спроектировать интерфейс для объединения модулей умного дома и их управления.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Инструменты и технологии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6"/>
          <p:cNvSpPr txBox="1"/>
          <p:nvPr>
            <p:ph idx="1" type="body"/>
          </p:nvPr>
        </p:nvSpPr>
        <p:spPr>
          <a:xfrm>
            <a:off x="311700" y="13357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написания кода микроконтроллеров была выбрана интегрированная среда разработки Arduino IDE, предназначенная для создания и загрузки программ на Arduino-совместимые платы, а также на платы других производителей. В данной IDE, в качестве языка программирования, используется C++ с упрощениями.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None/>
            </a:pPr>
            <a:r>
              <a:rPr lang="ru" sz="2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Веб-интерфейс разрабатывался в среде разработке VS Code. Frontend писался на Javascript в связке с HTML/CSS, backend на PHP. Запросы к БД писались на SQL.</a:t>
            </a:r>
            <a:endParaRPr sz="2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a59c7d6fd_0_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sp>
        <p:nvSpPr>
          <p:cNvPr id="98" name="Google Shape;98;g35a59c7d6fd_0_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Элементная база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9" name="Google Shape;99;g35a59c7d6fd_0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250" y="1630463"/>
            <a:ext cx="1004600" cy="197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g35a59c7d6fd_0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7675" y="1706563"/>
            <a:ext cx="1892675" cy="189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g35a59c7d6fd_0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85125" y="1946138"/>
            <a:ext cx="1663100" cy="1670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35a59c7d6fd_0_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037700" y="1622675"/>
            <a:ext cx="1983450" cy="1990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35a59c7d6fd_0_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99900" y="2217988"/>
            <a:ext cx="1306050" cy="800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g35a59c7d6fd_0_4"/>
          <p:cNvSpPr txBox="1"/>
          <p:nvPr/>
        </p:nvSpPr>
        <p:spPr>
          <a:xfrm>
            <a:off x="58850" y="3616575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NodeMcu v3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Lua Wi-fi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g35a59c7d6fd_0_4"/>
          <p:cNvSpPr txBox="1"/>
          <p:nvPr/>
        </p:nvSpPr>
        <p:spPr>
          <a:xfrm>
            <a:off x="2052213" y="3540950"/>
            <a:ext cx="198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1-канальный модуль реле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6" name="Google Shape;106;g35a59c7d6fd_0_4"/>
          <p:cNvSpPr txBox="1"/>
          <p:nvPr/>
        </p:nvSpPr>
        <p:spPr>
          <a:xfrm>
            <a:off x="3961113" y="3540950"/>
            <a:ext cx="1983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AC/DC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преобразователь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7" name="Google Shape;107;g35a59c7d6fd_0_4"/>
          <p:cNvSpPr txBox="1"/>
          <p:nvPr/>
        </p:nvSpPr>
        <p:spPr>
          <a:xfrm>
            <a:off x="5764275" y="3648650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DHT11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g35a59c7d6fd_0_4"/>
          <p:cNvSpPr txBox="1"/>
          <p:nvPr/>
        </p:nvSpPr>
        <p:spPr>
          <a:xfrm>
            <a:off x="7352725" y="3623450"/>
            <a:ext cx="150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HS-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R501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cd72037c1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Проектирование модуля умного дома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" name="Google Shape;114;g35cd72037c1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15" name="Google Shape;115;g35cd72037c1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6450" y="1191300"/>
            <a:ext cx="3352975" cy="313259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35cd72037c1_0_0"/>
          <p:cNvSpPr txBox="1"/>
          <p:nvPr/>
        </p:nvSpPr>
        <p:spPr>
          <a:xfrm>
            <a:off x="3159100" y="4323900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Розетка с дистанционным управлением на базе ESP8266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cd72037c1_0_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Анализ существующих решений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2" name="Google Shape;122;g35cd72037c1_0_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  <p:pic>
        <p:nvPicPr>
          <p:cNvPr id="123" name="Google Shape;123;g35cd72037c1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950" y="1260050"/>
            <a:ext cx="1720350" cy="305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g35cd72037c1_0_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6850" y="1295684"/>
            <a:ext cx="1720350" cy="3061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g35cd72037c1_0_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40638" y="2105650"/>
            <a:ext cx="3891675" cy="2204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g35cd72037c1_0_9"/>
          <p:cNvSpPr txBox="1"/>
          <p:nvPr/>
        </p:nvSpPr>
        <p:spPr>
          <a:xfrm>
            <a:off x="221875" y="4552650"/>
            <a:ext cx="26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NodeMcu тестовый сервер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7" name="Google Shape;127;g35cd72037c1_0_9"/>
          <p:cNvSpPr txBox="1"/>
          <p:nvPr/>
        </p:nvSpPr>
        <p:spPr>
          <a:xfrm>
            <a:off x="2726300" y="4519800"/>
            <a:ext cx="2447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Blynk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8" name="Google Shape;128;g35cd72037c1_0_9"/>
          <p:cNvSpPr txBox="1"/>
          <p:nvPr/>
        </p:nvSpPr>
        <p:spPr>
          <a:xfrm>
            <a:off x="5509900" y="4519800"/>
            <a:ext cx="268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Home Assistant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Светлана Гончарова</dc:creator>
</cp:coreProperties>
</file>