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12192000" cy="6858000"/>
  <p:notesSz cx="9144000" cy="6858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83" d="100"/>
          <a:sy n="83" d="100"/>
        </p:scale>
        <p:origin x="658" y="67"/>
      </p:cViewPr>
      <p:guideLst>
        <p:guide orient="horz" pos="2160"/>
        <p:guide pos="384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5/25/2025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5/25/2025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0" y="274639"/>
            <a:ext cx="27432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80264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5/25/2025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5/25/2025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5/25/2025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5/25/2025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5/25/2025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5/25/2025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5/25/2025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5/25/2025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5/25/2025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5/25/2025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45190" y="2509117"/>
            <a:ext cx="10363200" cy="1470025"/>
          </a:xfrm>
        </p:spPr>
        <p:txBody>
          <a:bodyPr>
            <a:normAutofit/>
          </a:bodyPr>
          <a:lstStyle/>
          <a:p>
            <a:r>
              <a:rPr dirty="0" err="1"/>
              <a:t>Разработка</a:t>
            </a:r>
            <a:r>
              <a:rPr dirty="0"/>
              <a:t> </a:t>
            </a:r>
            <a:r>
              <a:rPr dirty="0" err="1"/>
              <a:t>веб-приложения</a:t>
            </a:r>
            <a:r>
              <a:rPr dirty="0"/>
              <a:t> </a:t>
            </a:r>
            <a:r>
              <a:rPr dirty="0" err="1"/>
              <a:t>для</a:t>
            </a:r>
            <a:r>
              <a:rPr dirty="0"/>
              <a:t> </a:t>
            </a:r>
            <a:r>
              <a:rPr dirty="0" err="1"/>
              <a:t>изучения</a:t>
            </a:r>
            <a:r>
              <a:rPr dirty="0"/>
              <a:t> </a:t>
            </a:r>
            <a:r>
              <a:rPr dirty="0" err="1"/>
              <a:t>балкарского</a:t>
            </a:r>
            <a:r>
              <a:rPr dirty="0"/>
              <a:t> </a:t>
            </a:r>
            <a:r>
              <a:rPr dirty="0" err="1"/>
              <a:t>языка</a:t>
            </a:r>
            <a:endParaRPr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456545" y="4438073"/>
            <a:ext cx="6821055" cy="1879600"/>
          </a:xfrm>
        </p:spPr>
        <p:txBody>
          <a:bodyPr>
            <a:normAutofit fontScale="70000" lnSpcReduction="20000"/>
          </a:bodyPr>
          <a:lstStyle/>
          <a:p>
            <a:pPr algn="r">
              <a:lnSpc>
                <a:spcPct val="80000"/>
              </a:lnSpc>
              <a:spcBef>
                <a:spcPts val="0"/>
              </a:spcBef>
              <a:buSzPts val="523"/>
            </a:pPr>
            <a:r>
              <a:rPr lang="ru-RU" dirty="0" smtClean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Обучающегося </a:t>
            </a:r>
            <a:r>
              <a:rPr lang="ru-RU" u="sng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4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курса </a:t>
            </a:r>
          </a:p>
          <a:p>
            <a:pPr algn="r">
              <a:lnSpc>
                <a:spcPct val="80000"/>
              </a:lnSpc>
              <a:spcBef>
                <a:spcPts val="0"/>
              </a:spcBef>
              <a:buSzPts val="523"/>
            </a:pPr>
            <a:r>
              <a:rPr lang="ru-RU" u="sng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очной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формы обучения</a:t>
            </a:r>
          </a:p>
          <a:p>
            <a:pPr algn="r">
              <a:lnSpc>
                <a:spcPct val="80000"/>
              </a:lnSpc>
              <a:spcBef>
                <a:spcPts val="0"/>
              </a:spcBef>
              <a:buSzPts val="523"/>
            </a:pPr>
            <a:r>
              <a:rPr lang="ru-RU" dirty="0" smtClean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Балаева Жамала Башировича</a:t>
            </a:r>
            <a:endParaRPr lang="ru-RU" dirty="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algn="r">
              <a:lnSpc>
                <a:spcPct val="80000"/>
              </a:lnSpc>
              <a:spcBef>
                <a:spcPts val="0"/>
              </a:spcBef>
              <a:buSzPts val="523"/>
            </a:pPr>
            <a:r>
              <a:rPr lang="ru-RU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Руководитель выпускной квалификационной работы:</a:t>
            </a:r>
          </a:p>
          <a:p>
            <a:pPr algn="r">
              <a:lnSpc>
                <a:spcPct val="80000"/>
              </a:lnSpc>
              <a:spcBef>
                <a:spcPts val="0"/>
              </a:spcBef>
              <a:buSzPts val="523"/>
            </a:pPr>
            <a:r>
              <a:rPr lang="ru-RU" dirty="0" smtClean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кандидат 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педагогических наук, доцент кафедры информационных технологий и электронного </a:t>
            </a:r>
            <a:r>
              <a:rPr lang="ru-RU" dirty="0" smtClean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обучения</a:t>
            </a:r>
            <a:br>
              <a:rPr lang="ru-RU" dirty="0" smtClean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ru-RU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Ракитин Александр </a:t>
            </a:r>
            <a:r>
              <a:rPr lang="ru-RU" dirty="0" smtClean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Георгиевич</a:t>
            </a:r>
            <a:endParaRPr lang="ru-RU" dirty="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pic>
        <p:nvPicPr>
          <p:cNvPr id="5" name="Google Shape;56;p13" descr="https://www.herzen.spb.ru/uploads/frejdkinm/files/%D0%B1%D0%B8%D0%BB%D0%B8%D0%BD%D0%B3%D0%B2.%20%D0%B4%D0%BB%D1%8F%20%D1%81%D0%B2%D0%B5%D1%82%D0%BB%D0%BE%D0%B3%D0%BE%20%D1%84%D0%BE%D0%BD%D0%B0.png"/>
          <p:cNvPicPr preferRelativeResize="0"/>
          <p:nvPr/>
        </p:nvPicPr>
        <p:blipFill>
          <a:blip r:embed="rId2">
            <a:alphaModFix/>
          </a:blip>
          <a:stretch>
            <a:fillRect/>
          </a:stretch>
        </p:blipFill>
        <p:spPr>
          <a:xfrm>
            <a:off x="0" y="0"/>
            <a:ext cx="2090380" cy="2052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53329"/>
            <a:ext cx="10972800" cy="1143000"/>
          </a:xfrm>
        </p:spPr>
        <p:txBody>
          <a:bodyPr/>
          <a:lstStyle/>
          <a:p>
            <a:r>
              <a:rPr dirty="0" err="1"/>
              <a:t>Выводы</a:t>
            </a:r>
            <a:r>
              <a:rPr dirty="0"/>
              <a:t> и </a:t>
            </a:r>
            <a:r>
              <a:rPr dirty="0" err="1"/>
              <a:t>перспективы</a:t>
            </a:r>
            <a:endParaRPr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729345" y="2503054"/>
            <a:ext cx="6733309" cy="3463637"/>
          </a:xfrm>
        </p:spPr>
        <p:txBody>
          <a:bodyPr/>
          <a:lstStyle/>
          <a:p>
            <a:r>
              <a:rPr dirty="0" err="1" smtClean="0"/>
              <a:t>Реализован</a:t>
            </a:r>
            <a:r>
              <a:rPr dirty="0" smtClean="0"/>
              <a:t> </a:t>
            </a:r>
            <a:r>
              <a:rPr dirty="0"/>
              <a:t>MVP</a:t>
            </a:r>
          </a:p>
          <a:p>
            <a:r>
              <a:rPr dirty="0" err="1" smtClean="0"/>
              <a:t>Учет</a:t>
            </a:r>
            <a:r>
              <a:rPr dirty="0" smtClean="0"/>
              <a:t> </a:t>
            </a:r>
            <a:r>
              <a:rPr dirty="0" err="1"/>
              <a:t>интересов</a:t>
            </a:r>
            <a:r>
              <a:rPr dirty="0"/>
              <a:t> </a:t>
            </a:r>
            <a:r>
              <a:rPr dirty="0" err="1"/>
              <a:t>целевой</a:t>
            </a:r>
            <a:r>
              <a:rPr dirty="0"/>
              <a:t> </a:t>
            </a:r>
            <a:r>
              <a:rPr dirty="0" err="1"/>
              <a:t>аудитории</a:t>
            </a:r>
            <a:endParaRPr dirty="0"/>
          </a:p>
          <a:p>
            <a:r>
              <a:rPr dirty="0" err="1" smtClean="0"/>
              <a:t>Будущее</a:t>
            </a:r>
            <a:r>
              <a:rPr dirty="0" smtClean="0"/>
              <a:t>:</a:t>
            </a:r>
            <a:endParaRPr lang="ru-RU" dirty="0" smtClean="0"/>
          </a:p>
          <a:p>
            <a:pPr lvl="1"/>
            <a:r>
              <a:rPr dirty="0" err="1" smtClean="0"/>
              <a:t>Аудио</a:t>
            </a:r>
            <a:r>
              <a:rPr dirty="0" smtClean="0"/>
              <a:t>/</a:t>
            </a:r>
            <a:r>
              <a:rPr dirty="0" err="1" smtClean="0"/>
              <a:t>видео-уроки</a:t>
            </a:r>
            <a:endParaRPr dirty="0"/>
          </a:p>
          <a:p>
            <a:pPr lvl="1"/>
            <a:r>
              <a:rPr dirty="0" smtClean="0"/>
              <a:t>Telegram-</a:t>
            </a:r>
            <a:r>
              <a:rPr dirty="0" err="1" smtClean="0"/>
              <a:t>боты</a:t>
            </a:r>
            <a:endParaRPr dirty="0"/>
          </a:p>
          <a:p>
            <a:pPr lvl="1"/>
            <a:r>
              <a:rPr dirty="0" err="1" smtClean="0"/>
              <a:t>Поддержка</a:t>
            </a:r>
            <a:r>
              <a:rPr dirty="0" smtClean="0"/>
              <a:t> </a:t>
            </a:r>
            <a:r>
              <a:rPr dirty="0" err="1"/>
              <a:t>других</a:t>
            </a:r>
            <a:r>
              <a:rPr dirty="0"/>
              <a:t> </a:t>
            </a:r>
            <a:r>
              <a:rPr dirty="0" err="1"/>
              <a:t>языков</a:t>
            </a:r>
            <a:endParaRPr dirty="0"/>
          </a:p>
        </p:txBody>
      </p:sp>
      <p:pic>
        <p:nvPicPr>
          <p:cNvPr id="4" name="Google Shape;56;p13" descr="https://www.herzen.spb.ru/uploads/frejdkinm/files/%D0%B1%D0%B8%D0%BB%D0%B8%D0%BD%D0%B3%D0%B2.%20%D0%B4%D0%BB%D1%8F%20%D1%81%D0%B2%D0%B5%D1%82%D0%BB%D0%BE%D0%B3%D0%BE%20%D1%84%D0%BE%D0%BD%D0%B0.png"/>
          <p:cNvPicPr preferRelativeResize="0"/>
          <p:nvPr/>
        </p:nvPicPr>
        <p:blipFill>
          <a:blip r:embed="rId2">
            <a:alphaModFix/>
          </a:blip>
          <a:stretch>
            <a:fillRect/>
          </a:stretch>
        </p:blipFill>
        <p:spPr>
          <a:xfrm>
            <a:off x="0" y="0"/>
            <a:ext cx="2090380" cy="2052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815792"/>
            <a:ext cx="10972800" cy="1143000"/>
          </a:xfrm>
        </p:spPr>
        <p:txBody>
          <a:bodyPr/>
          <a:lstStyle/>
          <a:p>
            <a:r>
              <a:rPr dirty="0" err="1"/>
              <a:t>Благодарю</a:t>
            </a:r>
            <a:r>
              <a:rPr dirty="0"/>
              <a:t> </a:t>
            </a:r>
            <a:r>
              <a:rPr dirty="0" err="1"/>
              <a:t>за</a:t>
            </a:r>
            <a:r>
              <a:rPr dirty="0"/>
              <a:t> </a:t>
            </a:r>
            <a:r>
              <a:rPr dirty="0" err="1"/>
              <a:t>внимание</a:t>
            </a:r>
            <a:r>
              <a:rPr dirty="0"/>
              <a:t>!</a:t>
            </a:r>
          </a:p>
        </p:txBody>
      </p:sp>
      <p:pic>
        <p:nvPicPr>
          <p:cNvPr id="4" name="Google Shape;56;p13" descr="https://www.herzen.spb.ru/uploads/frejdkinm/files/%D0%B1%D0%B8%D0%BB%D0%B8%D0%BD%D0%B3%D0%B2.%20%D0%B4%D0%BB%D1%8F%20%D1%81%D0%B2%D0%B5%D1%82%D0%BB%D0%BE%D0%B3%D0%BE%20%D1%84%D0%BE%D0%BD%D0%B0.png"/>
          <p:cNvPicPr preferRelativeResize="0"/>
          <p:nvPr/>
        </p:nvPicPr>
        <p:blipFill>
          <a:blip r:embed="rId2">
            <a:alphaModFix/>
          </a:blip>
          <a:stretch>
            <a:fillRect/>
          </a:stretch>
        </p:blipFill>
        <p:spPr>
          <a:xfrm>
            <a:off x="0" y="0"/>
            <a:ext cx="2090380" cy="2052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53329"/>
            <a:ext cx="10972800" cy="1143000"/>
          </a:xfrm>
        </p:spPr>
        <p:txBody>
          <a:bodyPr/>
          <a:lstStyle/>
          <a:p>
            <a:r>
              <a:rPr dirty="0" err="1"/>
              <a:t>Актуальность</a:t>
            </a:r>
            <a:r>
              <a:rPr dirty="0"/>
              <a:t> </a:t>
            </a:r>
            <a:r>
              <a:rPr dirty="0" err="1"/>
              <a:t>темы</a:t>
            </a:r>
            <a:endParaRPr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81200" y="2179782"/>
            <a:ext cx="8229600" cy="3964854"/>
          </a:xfrm>
        </p:spPr>
        <p:txBody>
          <a:bodyPr>
            <a:normAutofit fontScale="92500" lnSpcReduction="20000"/>
          </a:bodyPr>
          <a:lstStyle/>
          <a:p>
            <a:r>
              <a:rPr dirty="0" err="1" smtClean="0"/>
              <a:t>Интерес</a:t>
            </a:r>
            <a:r>
              <a:rPr dirty="0" smtClean="0"/>
              <a:t> </a:t>
            </a:r>
            <a:r>
              <a:rPr dirty="0"/>
              <a:t>к </a:t>
            </a:r>
            <a:r>
              <a:rPr dirty="0" err="1"/>
              <a:t>родным</a:t>
            </a:r>
            <a:r>
              <a:rPr dirty="0"/>
              <a:t> </a:t>
            </a:r>
            <a:r>
              <a:rPr dirty="0" err="1"/>
              <a:t>языкам</a:t>
            </a:r>
            <a:r>
              <a:rPr dirty="0"/>
              <a:t> </a:t>
            </a:r>
            <a:r>
              <a:rPr dirty="0" err="1"/>
              <a:t>растёт</a:t>
            </a:r>
            <a:r>
              <a:rPr dirty="0"/>
              <a:t> — </a:t>
            </a:r>
            <a:r>
              <a:rPr dirty="0" err="1"/>
              <a:t>как</a:t>
            </a:r>
            <a:r>
              <a:rPr dirty="0"/>
              <a:t> </a:t>
            </a:r>
            <a:r>
              <a:rPr dirty="0" err="1"/>
              <a:t>среди</a:t>
            </a:r>
            <a:r>
              <a:rPr dirty="0"/>
              <a:t> </a:t>
            </a:r>
            <a:r>
              <a:rPr dirty="0" err="1"/>
              <a:t>исследователей</a:t>
            </a:r>
            <a:r>
              <a:rPr dirty="0"/>
              <a:t>, </a:t>
            </a:r>
            <a:r>
              <a:rPr dirty="0" err="1"/>
              <a:t>так</a:t>
            </a:r>
            <a:r>
              <a:rPr dirty="0"/>
              <a:t> и </a:t>
            </a:r>
            <a:r>
              <a:rPr dirty="0" err="1"/>
              <a:t>среди</a:t>
            </a:r>
            <a:r>
              <a:rPr dirty="0"/>
              <a:t> </a:t>
            </a:r>
            <a:r>
              <a:rPr dirty="0" err="1"/>
              <a:t>обычных</a:t>
            </a:r>
            <a:r>
              <a:rPr dirty="0"/>
              <a:t> </a:t>
            </a:r>
            <a:r>
              <a:rPr dirty="0" err="1"/>
              <a:t>пользователей</a:t>
            </a:r>
            <a:r>
              <a:rPr dirty="0"/>
              <a:t>.</a:t>
            </a:r>
          </a:p>
          <a:p>
            <a:r>
              <a:rPr dirty="0" err="1" smtClean="0"/>
              <a:t>Балкарский</a:t>
            </a:r>
            <a:r>
              <a:rPr dirty="0" smtClean="0"/>
              <a:t> </a:t>
            </a:r>
            <a:r>
              <a:rPr dirty="0" err="1"/>
              <a:t>язык</a:t>
            </a:r>
            <a:r>
              <a:rPr dirty="0"/>
              <a:t> </a:t>
            </a:r>
            <a:r>
              <a:rPr dirty="0" err="1"/>
              <a:t>входит</a:t>
            </a:r>
            <a:r>
              <a:rPr dirty="0"/>
              <a:t> в </a:t>
            </a:r>
            <a:r>
              <a:rPr dirty="0" err="1"/>
              <a:t>список</a:t>
            </a:r>
            <a:r>
              <a:rPr dirty="0"/>
              <a:t> </a:t>
            </a:r>
            <a:r>
              <a:rPr dirty="0" err="1"/>
              <a:t>уязвимых</a:t>
            </a:r>
            <a:r>
              <a:rPr dirty="0"/>
              <a:t> </a:t>
            </a:r>
            <a:r>
              <a:rPr dirty="0" err="1"/>
              <a:t>по</a:t>
            </a:r>
            <a:r>
              <a:rPr dirty="0"/>
              <a:t> </a:t>
            </a:r>
            <a:r>
              <a:rPr dirty="0" err="1"/>
              <a:t>классификации</a:t>
            </a:r>
            <a:r>
              <a:rPr dirty="0"/>
              <a:t> ЮНЕСКО.</a:t>
            </a:r>
          </a:p>
          <a:p>
            <a:r>
              <a:rPr dirty="0" err="1" smtClean="0"/>
              <a:t>Ограниченное</a:t>
            </a:r>
            <a:r>
              <a:rPr dirty="0" smtClean="0"/>
              <a:t> </a:t>
            </a:r>
            <a:r>
              <a:rPr dirty="0" err="1"/>
              <a:t>количество</a:t>
            </a:r>
            <a:r>
              <a:rPr dirty="0"/>
              <a:t> </a:t>
            </a:r>
            <a:r>
              <a:rPr dirty="0" err="1"/>
              <a:t>цифровых</a:t>
            </a:r>
            <a:r>
              <a:rPr dirty="0"/>
              <a:t> </a:t>
            </a:r>
            <a:r>
              <a:rPr dirty="0" err="1"/>
              <a:t>ресурсов</a:t>
            </a:r>
            <a:r>
              <a:rPr dirty="0"/>
              <a:t> </a:t>
            </a:r>
            <a:r>
              <a:rPr dirty="0" err="1"/>
              <a:t>для</a:t>
            </a:r>
            <a:r>
              <a:rPr dirty="0"/>
              <a:t> </a:t>
            </a:r>
            <a:r>
              <a:rPr dirty="0" err="1"/>
              <a:t>его</a:t>
            </a:r>
            <a:r>
              <a:rPr dirty="0"/>
              <a:t> </a:t>
            </a:r>
            <a:r>
              <a:rPr dirty="0" err="1"/>
              <a:t>изучения</a:t>
            </a:r>
            <a:r>
              <a:rPr dirty="0"/>
              <a:t>.</a:t>
            </a:r>
          </a:p>
          <a:p>
            <a:r>
              <a:rPr dirty="0" err="1" smtClean="0"/>
              <a:t>Развитие</a:t>
            </a:r>
            <a:r>
              <a:rPr dirty="0" smtClean="0"/>
              <a:t> </a:t>
            </a:r>
            <a:r>
              <a:rPr dirty="0" err="1"/>
              <a:t>EdTech</a:t>
            </a:r>
            <a:r>
              <a:rPr dirty="0"/>
              <a:t> </a:t>
            </a:r>
            <a:r>
              <a:rPr dirty="0" err="1"/>
              <a:t>позволяет</a:t>
            </a:r>
            <a:r>
              <a:rPr dirty="0"/>
              <a:t> </a:t>
            </a:r>
            <a:r>
              <a:rPr dirty="0" err="1"/>
              <a:t>создать</a:t>
            </a:r>
            <a:r>
              <a:rPr dirty="0"/>
              <a:t> </a:t>
            </a:r>
            <a:r>
              <a:rPr dirty="0" err="1"/>
              <a:t>удобный</a:t>
            </a:r>
            <a:r>
              <a:rPr dirty="0"/>
              <a:t> </a:t>
            </a:r>
            <a:r>
              <a:rPr dirty="0" err="1"/>
              <a:t>инструмент</a:t>
            </a:r>
            <a:r>
              <a:rPr dirty="0"/>
              <a:t> </a:t>
            </a:r>
            <a:r>
              <a:rPr dirty="0" err="1"/>
              <a:t>для</a:t>
            </a:r>
            <a:r>
              <a:rPr dirty="0"/>
              <a:t> </a:t>
            </a:r>
            <a:r>
              <a:rPr dirty="0" err="1"/>
              <a:t>языкового</a:t>
            </a:r>
            <a:r>
              <a:rPr dirty="0"/>
              <a:t> </a:t>
            </a:r>
            <a:r>
              <a:rPr dirty="0" err="1"/>
              <a:t>самообучения</a:t>
            </a:r>
            <a:r>
              <a:rPr dirty="0"/>
              <a:t>.</a:t>
            </a:r>
          </a:p>
        </p:txBody>
      </p:sp>
      <p:pic>
        <p:nvPicPr>
          <p:cNvPr id="4" name="Google Shape;56;p13" descr="https://www.herzen.spb.ru/uploads/frejdkinm/files/%D0%B1%D0%B8%D0%BB%D0%B8%D0%BD%D0%B3%D0%B2.%20%D0%B4%D0%BB%D1%8F%20%D1%81%D0%B2%D0%B5%D1%82%D0%BB%D0%BE%D0%B3%D0%BE%20%D1%84%D0%BE%D0%BD%D0%B0.png"/>
          <p:cNvPicPr preferRelativeResize="0"/>
          <p:nvPr/>
        </p:nvPicPr>
        <p:blipFill>
          <a:blip r:embed="rId2">
            <a:alphaModFix/>
          </a:blip>
          <a:stretch>
            <a:fillRect/>
          </a:stretch>
        </p:blipFill>
        <p:spPr>
          <a:xfrm>
            <a:off x="0" y="0"/>
            <a:ext cx="2090380" cy="2052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777962"/>
          </a:xfrm>
        </p:spPr>
        <p:txBody>
          <a:bodyPr/>
          <a:lstStyle/>
          <a:p>
            <a:r>
              <a:rPr dirty="0" err="1"/>
              <a:t>Цель</a:t>
            </a:r>
            <a:r>
              <a:rPr dirty="0"/>
              <a:t> и </a:t>
            </a:r>
            <a:r>
              <a:rPr dirty="0" err="1"/>
              <a:t>задачи</a:t>
            </a:r>
            <a:r>
              <a:rPr dirty="0"/>
              <a:t> </a:t>
            </a:r>
            <a:r>
              <a:rPr dirty="0" err="1"/>
              <a:t>работы</a:t>
            </a:r>
            <a:endParaRPr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68582" y="2613892"/>
            <a:ext cx="9254836" cy="3521509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dirty="0" err="1"/>
              <a:t>Цель</a:t>
            </a:r>
            <a:r>
              <a:rPr dirty="0"/>
              <a:t>: </a:t>
            </a:r>
            <a:r>
              <a:rPr dirty="0" err="1"/>
              <a:t>Создание</a:t>
            </a:r>
            <a:r>
              <a:rPr dirty="0"/>
              <a:t> </a:t>
            </a:r>
            <a:r>
              <a:rPr dirty="0" err="1"/>
              <a:t>веб-приложения</a:t>
            </a:r>
            <a:r>
              <a:rPr dirty="0"/>
              <a:t> </a:t>
            </a:r>
            <a:r>
              <a:rPr dirty="0" err="1"/>
              <a:t>для</a:t>
            </a:r>
            <a:r>
              <a:rPr dirty="0"/>
              <a:t> </a:t>
            </a:r>
            <a:r>
              <a:rPr dirty="0" err="1"/>
              <a:t>изучения</a:t>
            </a:r>
            <a:r>
              <a:rPr dirty="0"/>
              <a:t> </a:t>
            </a:r>
            <a:r>
              <a:rPr dirty="0" err="1"/>
              <a:t>балкарского</a:t>
            </a:r>
            <a:r>
              <a:rPr dirty="0"/>
              <a:t> </a:t>
            </a:r>
            <a:r>
              <a:rPr dirty="0" err="1"/>
              <a:t>языка</a:t>
            </a:r>
            <a:r>
              <a:rPr dirty="0"/>
              <a:t>.</a:t>
            </a:r>
          </a:p>
          <a:p>
            <a:pPr marL="0" indent="0">
              <a:buNone/>
            </a:pPr>
            <a:endParaRPr dirty="0"/>
          </a:p>
          <a:p>
            <a:pPr marL="0" indent="0">
              <a:buNone/>
            </a:pPr>
            <a:r>
              <a:rPr dirty="0" err="1"/>
              <a:t>Задачи</a:t>
            </a:r>
            <a:r>
              <a:rPr dirty="0"/>
              <a:t>:</a:t>
            </a:r>
          </a:p>
          <a:p>
            <a:pPr marL="0" indent="0">
              <a:buNone/>
            </a:pPr>
            <a:r>
              <a:rPr dirty="0"/>
              <a:t>1. </a:t>
            </a:r>
            <a:r>
              <a:rPr dirty="0" err="1"/>
              <a:t>Проанализировать</a:t>
            </a:r>
            <a:r>
              <a:rPr dirty="0"/>
              <a:t> </a:t>
            </a:r>
            <a:r>
              <a:rPr dirty="0" err="1"/>
              <a:t>существующие</a:t>
            </a:r>
            <a:r>
              <a:rPr dirty="0"/>
              <a:t> </a:t>
            </a:r>
            <a:r>
              <a:rPr dirty="0" err="1"/>
              <a:t>платформы</a:t>
            </a:r>
            <a:r>
              <a:rPr dirty="0"/>
              <a:t>.</a:t>
            </a:r>
          </a:p>
          <a:p>
            <a:pPr marL="0" indent="0">
              <a:buNone/>
            </a:pPr>
            <a:r>
              <a:rPr dirty="0"/>
              <a:t>2. </a:t>
            </a:r>
            <a:r>
              <a:rPr dirty="0" err="1"/>
              <a:t>Обосновать</a:t>
            </a:r>
            <a:r>
              <a:rPr dirty="0"/>
              <a:t> </a:t>
            </a:r>
            <a:r>
              <a:rPr dirty="0" err="1"/>
              <a:t>архитектуру</a:t>
            </a:r>
            <a:r>
              <a:rPr dirty="0"/>
              <a:t> и </a:t>
            </a:r>
            <a:r>
              <a:rPr dirty="0" err="1"/>
              <a:t>выбрать</a:t>
            </a:r>
            <a:r>
              <a:rPr dirty="0"/>
              <a:t> </a:t>
            </a:r>
            <a:r>
              <a:rPr dirty="0" err="1"/>
              <a:t>технологии</a:t>
            </a:r>
            <a:r>
              <a:rPr dirty="0"/>
              <a:t>.</a:t>
            </a:r>
          </a:p>
          <a:p>
            <a:pPr marL="0" indent="0">
              <a:buNone/>
            </a:pPr>
            <a:r>
              <a:rPr dirty="0"/>
              <a:t>3. </a:t>
            </a:r>
            <a:r>
              <a:rPr dirty="0" err="1"/>
              <a:t>Реализовать</a:t>
            </a:r>
            <a:r>
              <a:rPr dirty="0"/>
              <a:t> </a:t>
            </a:r>
            <a:r>
              <a:rPr dirty="0" err="1"/>
              <a:t>основные</a:t>
            </a:r>
            <a:r>
              <a:rPr dirty="0"/>
              <a:t> </a:t>
            </a:r>
            <a:r>
              <a:rPr dirty="0" err="1"/>
              <a:t>модули</a:t>
            </a:r>
            <a:r>
              <a:rPr dirty="0"/>
              <a:t>.</a:t>
            </a:r>
          </a:p>
          <a:p>
            <a:pPr marL="0" indent="0">
              <a:buNone/>
            </a:pPr>
            <a:r>
              <a:rPr dirty="0"/>
              <a:t>4. </a:t>
            </a:r>
            <a:r>
              <a:rPr dirty="0" err="1"/>
              <a:t>Настроить</a:t>
            </a:r>
            <a:r>
              <a:rPr dirty="0"/>
              <a:t> </a:t>
            </a:r>
            <a:r>
              <a:rPr dirty="0" err="1"/>
              <a:t>базу</a:t>
            </a:r>
            <a:r>
              <a:rPr dirty="0"/>
              <a:t> </a:t>
            </a:r>
            <a:r>
              <a:rPr dirty="0" err="1"/>
              <a:t>данных</a:t>
            </a:r>
            <a:r>
              <a:rPr dirty="0"/>
              <a:t>.</a:t>
            </a:r>
          </a:p>
          <a:p>
            <a:pPr marL="0" indent="0">
              <a:buNone/>
            </a:pPr>
            <a:r>
              <a:rPr dirty="0"/>
              <a:t>5. </a:t>
            </a:r>
            <a:r>
              <a:rPr dirty="0" err="1"/>
              <a:t>Разработать</a:t>
            </a:r>
            <a:r>
              <a:rPr dirty="0"/>
              <a:t> </a:t>
            </a:r>
            <a:r>
              <a:rPr dirty="0" err="1"/>
              <a:t>адаптивный</a:t>
            </a:r>
            <a:r>
              <a:rPr dirty="0"/>
              <a:t> </a:t>
            </a:r>
            <a:r>
              <a:rPr dirty="0" err="1"/>
              <a:t>интерфейс</a:t>
            </a:r>
            <a:r>
              <a:rPr dirty="0"/>
              <a:t>.</a:t>
            </a:r>
          </a:p>
          <a:p>
            <a:pPr marL="0" indent="0">
              <a:buNone/>
            </a:pPr>
            <a:r>
              <a:rPr dirty="0"/>
              <a:t>6. </a:t>
            </a:r>
            <a:r>
              <a:rPr dirty="0" err="1"/>
              <a:t>Оценить</a:t>
            </a:r>
            <a:r>
              <a:rPr dirty="0"/>
              <a:t> </a:t>
            </a:r>
            <a:r>
              <a:rPr dirty="0" err="1"/>
              <a:t>результат</a:t>
            </a:r>
            <a:r>
              <a:rPr dirty="0"/>
              <a:t> и </a:t>
            </a:r>
            <a:r>
              <a:rPr dirty="0" err="1"/>
              <a:t>улучшения</a:t>
            </a:r>
            <a:r>
              <a:rPr dirty="0"/>
              <a:t>.</a:t>
            </a:r>
          </a:p>
        </p:txBody>
      </p:sp>
      <p:pic>
        <p:nvPicPr>
          <p:cNvPr id="5" name="Google Shape;56;p13" descr="https://www.herzen.spb.ru/uploads/frejdkinm/files/%D0%B1%D0%B8%D0%BB%D0%B8%D0%BD%D0%B3%D0%B2.%20%D0%B4%D0%BB%D1%8F%20%D1%81%D0%B2%D0%B5%D1%82%D0%BB%D0%BE%D0%B3%D0%BE%20%D1%84%D0%BE%D0%BD%D0%B0.png"/>
          <p:cNvPicPr preferRelativeResize="0"/>
          <p:nvPr/>
        </p:nvPicPr>
        <p:blipFill>
          <a:blip r:embed="rId2">
            <a:alphaModFix/>
          </a:blip>
          <a:stretch>
            <a:fillRect/>
          </a:stretch>
        </p:blipFill>
        <p:spPr>
          <a:xfrm>
            <a:off x="0" y="0"/>
            <a:ext cx="2090380" cy="2052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7"/>
            <a:ext cx="10972800" cy="2339253"/>
          </a:xfrm>
        </p:spPr>
        <p:txBody>
          <a:bodyPr/>
          <a:lstStyle/>
          <a:p>
            <a:r>
              <a:rPr dirty="0" err="1"/>
              <a:t>Объект</a:t>
            </a:r>
            <a:r>
              <a:rPr dirty="0"/>
              <a:t>, </a:t>
            </a:r>
            <a:r>
              <a:rPr dirty="0" err="1"/>
              <a:t>предмет</a:t>
            </a:r>
            <a:r>
              <a:rPr dirty="0"/>
              <a:t>, </a:t>
            </a:r>
            <a:r>
              <a:rPr dirty="0" err="1"/>
              <a:t>методы</a:t>
            </a:r>
            <a:endParaRPr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2613891"/>
            <a:ext cx="10972800" cy="3512273"/>
          </a:xfrm>
        </p:spPr>
        <p:txBody>
          <a:bodyPr/>
          <a:lstStyle/>
          <a:p>
            <a:r>
              <a:rPr dirty="0" err="1"/>
              <a:t>Объект</a:t>
            </a:r>
            <a:r>
              <a:rPr dirty="0"/>
              <a:t>: </a:t>
            </a:r>
            <a:r>
              <a:rPr dirty="0" err="1"/>
              <a:t>Изучение</a:t>
            </a:r>
            <a:r>
              <a:rPr dirty="0"/>
              <a:t> </a:t>
            </a:r>
            <a:r>
              <a:rPr dirty="0" err="1"/>
              <a:t>национального</a:t>
            </a:r>
            <a:r>
              <a:rPr dirty="0"/>
              <a:t> </a:t>
            </a:r>
            <a:r>
              <a:rPr dirty="0" err="1"/>
              <a:t>языка</a:t>
            </a:r>
            <a:r>
              <a:rPr dirty="0"/>
              <a:t> в </a:t>
            </a:r>
            <a:r>
              <a:rPr dirty="0" err="1"/>
              <a:t>онлайн-среде</a:t>
            </a:r>
            <a:r>
              <a:rPr dirty="0"/>
              <a:t>.</a:t>
            </a:r>
          </a:p>
          <a:p>
            <a:r>
              <a:rPr dirty="0" err="1"/>
              <a:t>Предмет</a:t>
            </a:r>
            <a:r>
              <a:rPr dirty="0"/>
              <a:t>: </a:t>
            </a:r>
            <a:r>
              <a:rPr dirty="0" err="1"/>
              <a:t>Веб-приложение</a:t>
            </a:r>
            <a:r>
              <a:rPr dirty="0"/>
              <a:t> </a:t>
            </a:r>
            <a:r>
              <a:rPr dirty="0" err="1"/>
              <a:t>для</a:t>
            </a:r>
            <a:r>
              <a:rPr dirty="0"/>
              <a:t> </a:t>
            </a:r>
            <a:r>
              <a:rPr dirty="0" err="1"/>
              <a:t>обучения</a:t>
            </a:r>
            <a:r>
              <a:rPr dirty="0"/>
              <a:t> </a:t>
            </a:r>
            <a:r>
              <a:rPr dirty="0" err="1"/>
              <a:t>балкарскому</a:t>
            </a:r>
            <a:r>
              <a:rPr dirty="0"/>
              <a:t> </a:t>
            </a:r>
            <a:r>
              <a:rPr dirty="0" err="1"/>
              <a:t>языку</a:t>
            </a:r>
            <a:r>
              <a:rPr dirty="0"/>
              <a:t>.</a:t>
            </a:r>
          </a:p>
          <a:p>
            <a:r>
              <a:rPr dirty="0" err="1"/>
              <a:t>Методы</a:t>
            </a:r>
            <a:r>
              <a:rPr dirty="0"/>
              <a:t>: </a:t>
            </a:r>
            <a:r>
              <a:rPr dirty="0" err="1"/>
              <a:t>Анализ</a:t>
            </a:r>
            <a:r>
              <a:rPr dirty="0"/>
              <a:t> </a:t>
            </a:r>
            <a:r>
              <a:rPr dirty="0" err="1"/>
              <a:t>аналогов</a:t>
            </a:r>
            <a:r>
              <a:rPr dirty="0"/>
              <a:t>, </a:t>
            </a:r>
            <a:r>
              <a:rPr dirty="0" err="1"/>
              <a:t>проектирование</a:t>
            </a:r>
            <a:r>
              <a:rPr dirty="0"/>
              <a:t>, </a:t>
            </a:r>
            <a:r>
              <a:rPr dirty="0" err="1"/>
              <a:t>реализация</a:t>
            </a:r>
            <a:r>
              <a:rPr dirty="0"/>
              <a:t> </a:t>
            </a:r>
            <a:r>
              <a:rPr dirty="0" err="1"/>
              <a:t>через</a:t>
            </a:r>
            <a:r>
              <a:rPr dirty="0"/>
              <a:t> </a:t>
            </a:r>
            <a:r>
              <a:rPr dirty="0" err="1"/>
              <a:t>Python+Django</a:t>
            </a:r>
            <a:r>
              <a:rPr dirty="0"/>
              <a:t>, Bootstrap-</a:t>
            </a:r>
            <a:r>
              <a:rPr dirty="0" err="1"/>
              <a:t>интерфейс</a:t>
            </a:r>
            <a:r>
              <a:rPr dirty="0"/>
              <a:t>.</a:t>
            </a:r>
          </a:p>
        </p:txBody>
      </p:sp>
      <p:pic>
        <p:nvPicPr>
          <p:cNvPr id="4" name="Google Shape;56;p13" descr="https://www.herzen.spb.ru/uploads/frejdkinm/files/%D0%B1%D0%B8%D0%BB%D0%B8%D0%BD%D0%B3%D0%B2.%20%D0%B4%D0%BB%D1%8F%20%D1%81%D0%B2%D0%B5%D1%82%D0%BB%D0%BE%D0%B3%D0%BE%20%D1%84%D0%BE%D0%BD%D0%B0.png"/>
          <p:cNvPicPr preferRelativeResize="0"/>
          <p:nvPr/>
        </p:nvPicPr>
        <p:blipFill>
          <a:blip r:embed="rId2">
            <a:alphaModFix/>
          </a:blip>
          <a:stretch>
            <a:fillRect/>
          </a:stretch>
        </p:blipFill>
        <p:spPr>
          <a:xfrm>
            <a:off x="0" y="0"/>
            <a:ext cx="2090380" cy="2052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19200" y="302346"/>
            <a:ext cx="10972800" cy="2551689"/>
          </a:xfrm>
        </p:spPr>
        <p:txBody>
          <a:bodyPr/>
          <a:lstStyle/>
          <a:p>
            <a:r>
              <a:rPr dirty="0" err="1"/>
              <a:t>Обзор</a:t>
            </a:r>
            <a:r>
              <a:rPr dirty="0"/>
              <a:t> </a:t>
            </a:r>
            <a:r>
              <a:rPr dirty="0" err="1"/>
              <a:t>существующих</a:t>
            </a:r>
            <a:r>
              <a:rPr dirty="0"/>
              <a:t> </a:t>
            </a:r>
            <a:r>
              <a:rPr dirty="0" err="1"/>
              <a:t>решений</a:t>
            </a:r>
            <a:endParaRPr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3047999"/>
            <a:ext cx="10972800" cy="3078165"/>
          </a:xfrm>
        </p:spPr>
        <p:txBody>
          <a:bodyPr/>
          <a:lstStyle/>
          <a:p>
            <a:r>
              <a:rPr dirty="0" err="1"/>
              <a:t>Duolingo</a:t>
            </a:r>
            <a:r>
              <a:rPr dirty="0"/>
              <a:t>: </a:t>
            </a:r>
            <a:r>
              <a:rPr dirty="0" err="1"/>
              <a:t>игровой</a:t>
            </a:r>
            <a:r>
              <a:rPr dirty="0"/>
              <a:t> </a:t>
            </a:r>
            <a:r>
              <a:rPr dirty="0" err="1"/>
              <a:t>подход</a:t>
            </a:r>
            <a:r>
              <a:rPr dirty="0"/>
              <a:t>, </a:t>
            </a:r>
            <a:r>
              <a:rPr dirty="0" err="1"/>
              <a:t>нет</a:t>
            </a:r>
            <a:r>
              <a:rPr dirty="0"/>
              <a:t> </a:t>
            </a:r>
            <a:r>
              <a:rPr dirty="0" err="1"/>
              <a:t>малых</a:t>
            </a:r>
            <a:r>
              <a:rPr dirty="0"/>
              <a:t> </a:t>
            </a:r>
            <a:r>
              <a:rPr dirty="0" err="1"/>
              <a:t>языков</a:t>
            </a:r>
            <a:r>
              <a:rPr dirty="0"/>
              <a:t>.</a:t>
            </a:r>
          </a:p>
          <a:p>
            <a:r>
              <a:rPr dirty="0" err="1"/>
              <a:t>Babbel</a:t>
            </a:r>
            <a:r>
              <a:rPr dirty="0"/>
              <a:t>: </a:t>
            </a:r>
            <a:r>
              <a:rPr dirty="0" err="1"/>
              <a:t>академичность</a:t>
            </a:r>
            <a:r>
              <a:rPr dirty="0"/>
              <a:t>, </a:t>
            </a:r>
            <a:r>
              <a:rPr dirty="0" err="1"/>
              <a:t>платная</a:t>
            </a:r>
            <a:r>
              <a:rPr dirty="0"/>
              <a:t> </a:t>
            </a:r>
            <a:r>
              <a:rPr dirty="0" err="1"/>
              <a:t>модель</a:t>
            </a:r>
            <a:r>
              <a:rPr dirty="0"/>
              <a:t>.</a:t>
            </a:r>
          </a:p>
          <a:p>
            <a:r>
              <a:rPr dirty="0" err="1"/>
              <a:t>Altaytil</a:t>
            </a:r>
            <a:r>
              <a:rPr dirty="0"/>
              <a:t>: </a:t>
            </a:r>
            <a:r>
              <a:rPr dirty="0" err="1"/>
              <a:t>локальный</a:t>
            </a:r>
            <a:r>
              <a:rPr dirty="0"/>
              <a:t> </a:t>
            </a:r>
            <a:r>
              <a:rPr dirty="0" err="1"/>
              <a:t>фокус</a:t>
            </a:r>
            <a:r>
              <a:rPr dirty="0"/>
              <a:t>, </a:t>
            </a:r>
            <a:r>
              <a:rPr dirty="0" err="1"/>
              <a:t>слабая</a:t>
            </a:r>
            <a:r>
              <a:rPr dirty="0"/>
              <a:t> </a:t>
            </a:r>
            <a:r>
              <a:rPr dirty="0" err="1"/>
              <a:t>адаптивность</a:t>
            </a:r>
            <a:r>
              <a:rPr dirty="0"/>
              <a:t>.</a:t>
            </a:r>
          </a:p>
          <a:p>
            <a:r>
              <a:rPr dirty="0"/>
              <a:t>→ </a:t>
            </a:r>
            <a:r>
              <a:rPr dirty="0" err="1"/>
              <a:t>Нужен</a:t>
            </a:r>
            <a:r>
              <a:rPr dirty="0"/>
              <a:t> </a:t>
            </a:r>
            <a:r>
              <a:rPr dirty="0" err="1"/>
              <a:t>локализованный</a:t>
            </a:r>
            <a:r>
              <a:rPr dirty="0"/>
              <a:t>, </a:t>
            </a:r>
            <a:r>
              <a:rPr dirty="0" err="1"/>
              <a:t>бесплатный</a:t>
            </a:r>
            <a:r>
              <a:rPr dirty="0"/>
              <a:t> и </a:t>
            </a:r>
            <a:r>
              <a:rPr dirty="0" err="1"/>
              <a:t>удобный</a:t>
            </a:r>
            <a:r>
              <a:rPr dirty="0"/>
              <a:t> </a:t>
            </a:r>
            <a:r>
              <a:rPr dirty="0" err="1"/>
              <a:t>ресурс</a:t>
            </a:r>
            <a:r>
              <a:rPr dirty="0"/>
              <a:t>.</a:t>
            </a:r>
          </a:p>
        </p:txBody>
      </p:sp>
      <p:pic>
        <p:nvPicPr>
          <p:cNvPr id="4" name="Google Shape;56;p13" descr="https://www.herzen.spb.ru/uploads/frejdkinm/files/%D0%B1%D0%B8%D0%BB%D0%B8%D0%BD%D0%B3%D0%B2.%20%D0%B4%D0%BB%D1%8F%20%D1%81%D0%B2%D0%B5%D1%82%D0%BB%D0%BE%D0%B3%D0%BE%20%D1%84%D0%BE%D0%BD%D0%B0.png"/>
          <p:cNvPicPr preferRelativeResize="0"/>
          <p:nvPr/>
        </p:nvPicPr>
        <p:blipFill>
          <a:blip r:embed="rId2">
            <a:alphaModFix/>
          </a:blip>
          <a:stretch>
            <a:fillRect/>
          </a:stretch>
        </p:blipFill>
        <p:spPr>
          <a:xfrm>
            <a:off x="0" y="0"/>
            <a:ext cx="2090380" cy="2052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97584"/>
            <a:ext cx="10972800" cy="1983797"/>
          </a:xfrm>
        </p:spPr>
        <p:txBody>
          <a:bodyPr/>
          <a:lstStyle/>
          <a:p>
            <a:r>
              <a:rPr dirty="0" err="1"/>
              <a:t>Архитектура</a:t>
            </a:r>
            <a:r>
              <a:rPr dirty="0"/>
              <a:t> </a:t>
            </a:r>
            <a:r>
              <a:rPr dirty="0" err="1"/>
              <a:t>приложения</a:t>
            </a:r>
            <a:endParaRPr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04717" y="2410690"/>
            <a:ext cx="6582565" cy="3736109"/>
          </a:xfrm>
        </p:spPr>
        <p:txBody>
          <a:bodyPr/>
          <a:lstStyle/>
          <a:p>
            <a:pPr marL="0" indent="0">
              <a:buNone/>
            </a:pPr>
            <a:r>
              <a:rPr dirty="0"/>
              <a:t>• </a:t>
            </a:r>
            <a:r>
              <a:rPr dirty="0" err="1"/>
              <a:t>Клиент</a:t>
            </a:r>
            <a:r>
              <a:rPr dirty="0"/>
              <a:t>–</a:t>
            </a:r>
            <a:r>
              <a:rPr dirty="0" err="1"/>
              <a:t>серверная</a:t>
            </a:r>
            <a:r>
              <a:rPr dirty="0"/>
              <a:t> </a:t>
            </a:r>
            <a:r>
              <a:rPr dirty="0" err="1"/>
              <a:t>модель</a:t>
            </a:r>
            <a:endParaRPr dirty="0"/>
          </a:p>
          <a:p>
            <a:pPr marL="0" indent="0">
              <a:buNone/>
            </a:pPr>
            <a:r>
              <a:rPr dirty="0"/>
              <a:t>• Backend: Python + Django</a:t>
            </a:r>
          </a:p>
          <a:p>
            <a:pPr marL="0" indent="0">
              <a:buNone/>
            </a:pPr>
            <a:r>
              <a:rPr dirty="0"/>
              <a:t>• БД: PostgreSQL</a:t>
            </a:r>
          </a:p>
          <a:p>
            <a:pPr marL="0" indent="0">
              <a:buNone/>
            </a:pPr>
            <a:r>
              <a:rPr dirty="0"/>
              <a:t>• Frontend: Bootstrap</a:t>
            </a:r>
          </a:p>
          <a:p>
            <a:pPr marL="0" indent="0">
              <a:buNone/>
            </a:pPr>
            <a:r>
              <a:rPr dirty="0"/>
              <a:t>• </a:t>
            </a:r>
            <a:r>
              <a:rPr dirty="0" err="1"/>
              <a:t>Защита</a:t>
            </a:r>
            <a:r>
              <a:rPr dirty="0"/>
              <a:t> </a:t>
            </a:r>
            <a:r>
              <a:rPr dirty="0" err="1"/>
              <a:t>от</a:t>
            </a:r>
            <a:r>
              <a:rPr dirty="0"/>
              <a:t> CSRF, XSS, SQL-</a:t>
            </a:r>
            <a:r>
              <a:rPr dirty="0" err="1"/>
              <a:t>инъекций</a:t>
            </a:r>
            <a:endParaRPr dirty="0"/>
          </a:p>
        </p:txBody>
      </p:sp>
      <p:pic>
        <p:nvPicPr>
          <p:cNvPr id="4" name="Google Shape;56;p13" descr="https://www.herzen.spb.ru/uploads/frejdkinm/files/%D0%B1%D0%B8%D0%BB%D0%B8%D0%BD%D0%B3%D0%B2.%20%D0%B4%D0%BB%D1%8F%20%D1%81%D0%B2%D0%B5%D1%82%D0%BB%D0%BE%D0%B3%D0%BE%20%D1%84%D0%BE%D0%BD%D0%B0.png"/>
          <p:cNvPicPr preferRelativeResize="0"/>
          <p:nvPr/>
        </p:nvPicPr>
        <p:blipFill>
          <a:blip r:embed="rId2">
            <a:alphaModFix/>
          </a:blip>
          <a:stretch>
            <a:fillRect/>
          </a:stretch>
        </p:blipFill>
        <p:spPr>
          <a:xfrm>
            <a:off x="0" y="0"/>
            <a:ext cx="2090380" cy="2052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7"/>
            <a:ext cx="10972800" cy="2597871"/>
          </a:xfrm>
        </p:spPr>
        <p:txBody>
          <a:bodyPr/>
          <a:lstStyle/>
          <a:p>
            <a:r>
              <a:rPr dirty="0" err="1"/>
              <a:t>Основной</a:t>
            </a:r>
            <a:r>
              <a:rPr dirty="0"/>
              <a:t> </a:t>
            </a:r>
            <a:r>
              <a:rPr dirty="0" err="1"/>
              <a:t>функционал</a:t>
            </a:r>
            <a:endParaRPr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396836" y="2872508"/>
            <a:ext cx="7398327" cy="3140364"/>
          </a:xfrm>
        </p:spPr>
        <p:txBody>
          <a:bodyPr/>
          <a:lstStyle/>
          <a:p>
            <a:pPr marL="0" indent="0">
              <a:buNone/>
            </a:pPr>
            <a:r>
              <a:rPr dirty="0"/>
              <a:t>• </a:t>
            </a:r>
            <a:r>
              <a:rPr dirty="0" err="1"/>
              <a:t>Регистрация</a:t>
            </a:r>
            <a:r>
              <a:rPr dirty="0"/>
              <a:t>, </a:t>
            </a:r>
            <a:r>
              <a:rPr dirty="0" err="1"/>
              <a:t>авторизация</a:t>
            </a:r>
            <a:endParaRPr dirty="0"/>
          </a:p>
          <a:p>
            <a:pPr marL="0" indent="0">
              <a:buNone/>
            </a:pPr>
            <a:r>
              <a:rPr dirty="0"/>
              <a:t>• </a:t>
            </a:r>
            <a:r>
              <a:rPr dirty="0" err="1"/>
              <a:t>Уроки</a:t>
            </a:r>
            <a:r>
              <a:rPr dirty="0"/>
              <a:t> и </a:t>
            </a:r>
            <a:r>
              <a:rPr dirty="0" err="1"/>
              <a:t>тесты</a:t>
            </a:r>
            <a:endParaRPr dirty="0"/>
          </a:p>
          <a:p>
            <a:pPr marL="0" indent="0">
              <a:buNone/>
            </a:pPr>
            <a:r>
              <a:rPr dirty="0"/>
              <a:t>• </a:t>
            </a:r>
            <a:r>
              <a:rPr dirty="0" err="1"/>
              <a:t>Сохранение</a:t>
            </a:r>
            <a:r>
              <a:rPr dirty="0"/>
              <a:t> </a:t>
            </a:r>
            <a:r>
              <a:rPr dirty="0" err="1"/>
              <a:t>прогресса</a:t>
            </a:r>
            <a:endParaRPr dirty="0"/>
          </a:p>
          <a:p>
            <a:pPr marL="0" indent="0">
              <a:buNone/>
            </a:pPr>
            <a:r>
              <a:rPr dirty="0"/>
              <a:t>• </a:t>
            </a:r>
            <a:r>
              <a:rPr dirty="0" err="1"/>
              <a:t>Адаптация</a:t>
            </a:r>
            <a:r>
              <a:rPr dirty="0"/>
              <a:t> </a:t>
            </a:r>
            <a:r>
              <a:rPr dirty="0" err="1"/>
              <a:t>под</a:t>
            </a:r>
            <a:r>
              <a:rPr dirty="0"/>
              <a:t> </a:t>
            </a:r>
            <a:r>
              <a:rPr dirty="0" err="1"/>
              <a:t>мобильные</a:t>
            </a:r>
            <a:r>
              <a:rPr dirty="0"/>
              <a:t> </a:t>
            </a:r>
            <a:r>
              <a:rPr dirty="0" err="1"/>
              <a:t>устройства</a:t>
            </a:r>
            <a:endParaRPr dirty="0"/>
          </a:p>
        </p:txBody>
      </p:sp>
      <p:pic>
        <p:nvPicPr>
          <p:cNvPr id="4" name="Google Shape;56;p13" descr="https://www.herzen.spb.ru/uploads/frejdkinm/files/%D0%B1%D0%B8%D0%BB%D0%B8%D0%BD%D0%B3%D0%B2.%20%D0%B4%D0%BB%D1%8F%20%D1%81%D0%B2%D0%B5%D1%82%D0%BB%D0%BE%D0%B3%D0%BE%20%D1%84%D0%BE%D0%BD%D0%B0.png"/>
          <p:cNvPicPr preferRelativeResize="0"/>
          <p:nvPr/>
        </p:nvPicPr>
        <p:blipFill>
          <a:blip r:embed="rId2">
            <a:alphaModFix/>
          </a:blip>
          <a:stretch>
            <a:fillRect/>
          </a:stretch>
        </p:blipFill>
        <p:spPr>
          <a:xfrm>
            <a:off x="0" y="0"/>
            <a:ext cx="2090380" cy="2052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90378" y="764164"/>
            <a:ext cx="8469745" cy="2136053"/>
          </a:xfrm>
        </p:spPr>
        <p:txBody>
          <a:bodyPr>
            <a:normAutofit/>
          </a:bodyPr>
          <a:lstStyle/>
          <a:p>
            <a:r>
              <a:rPr dirty="0" err="1"/>
              <a:t>Интерфейс</a:t>
            </a:r>
            <a:r>
              <a:rPr dirty="0"/>
              <a:t> и </a:t>
            </a:r>
            <a:r>
              <a:rPr dirty="0" err="1"/>
              <a:t>пользовательский</a:t>
            </a:r>
            <a:r>
              <a:rPr dirty="0"/>
              <a:t> </a:t>
            </a:r>
            <a:r>
              <a:rPr dirty="0" err="1"/>
              <a:t>опыт</a:t>
            </a:r>
            <a:endParaRPr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03542" y="3158836"/>
            <a:ext cx="5643419" cy="2586182"/>
          </a:xfrm>
        </p:spPr>
        <p:txBody>
          <a:bodyPr/>
          <a:lstStyle/>
          <a:p>
            <a:pPr marL="0" indent="0">
              <a:buNone/>
            </a:pPr>
            <a:r>
              <a:rPr dirty="0"/>
              <a:t>• Bootstrap </a:t>
            </a:r>
            <a:r>
              <a:rPr dirty="0" err="1"/>
              <a:t>для</a:t>
            </a:r>
            <a:r>
              <a:rPr dirty="0"/>
              <a:t> </a:t>
            </a:r>
            <a:r>
              <a:rPr dirty="0" err="1"/>
              <a:t>адаптивности</a:t>
            </a:r>
            <a:endParaRPr dirty="0"/>
          </a:p>
          <a:p>
            <a:pPr marL="0" indent="0">
              <a:buNone/>
            </a:pPr>
            <a:r>
              <a:rPr dirty="0"/>
              <a:t>• </a:t>
            </a:r>
            <a:r>
              <a:rPr dirty="0" err="1"/>
              <a:t>Простой</a:t>
            </a:r>
            <a:r>
              <a:rPr dirty="0"/>
              <a:t> и </a:t>
            </a:r>
            <a:r>
              <a:rPr dirty="0" err="1"/>
              <a:t>доступный</a:t>
            </a:r>
            <a:r>
              <a:rPr dirty="0"/>
              <a:t> </a:t>
            </a:r>
            <a:r>
              <a:rPr dirty="0" err="1"/>
              <a:t>дизайн</a:t>
            </a:r>
            <a:endParaRPr dirty="0"/>
          </a:p>
          <a:p>
            <a:pPr marL="0" indent="0">
              <a:buNone/>
            </a:pPr>
            <a:r>
              <a:rPr dirty="0"/>
              <a:t>• </a:t>
            </a:r>
            <a:r>
              <a:rPr dirty="0" err="1"/>
              <a:t>Поддержка</a:t>
            </a:r>
            <a:r>
              <a:rPr dirty="0"/>
              <a:t> </a:t>
            </a:r>
            <a:r>
              <a:rPr dirty="0" err="1"/>
              <a:t>кириллицы</a:t>
            </a:r>
            <a:endParaRPr dirty="0"/>
          </a:p>
          <a:p>
            <a:pPr marL="0" indent="0">
              <a:buNone/>
            </a:pPr>
            <a:r>
              <a:rPr dirty="0"/>
              <a:t>• </a:t>
            </a:r>
            <a:r>
              <a:rPr dirty="0" err="1"/>
              <a:t>Удобная</a:t>
            </a:r>
            <a:r>
              <a:rPr dirty="0"/>
              <a:t> </a:t>
            </a:r>
            <a:r>
              <a:rPr dirty="0" err="1"/>
              <a:t>навигация</a:t>
            </a:r>
            <a:endParaRPr dirty="0"/>
          </a:p>
        </p:txBody>
      </p:sp>
      <p:pic>
        <p:nvPicPr>
          <p:cNvPr id="4" name="Google Shape;56;p13" descr="https://www.herzen.spb.ru/uploads/frejdkinm/files/%D0%B1%D0%B8%D0%BB%D0%B8%D0%BD%D0%B3%D0%B2.%20%D0%B4%D0%BB%D1%8F%20%D1%81%D0%B2%D0%B5%D1%82%D0%BB%D0%BE%D0%B3%D0%BE%20%D1%84%D0%BE%D0%BD%D0%B0.png"/>
          <p:cNvPicPr preferRelativeResize="0"/>
          <p:nvPr/>
        </p:nvPicPr>
        <p:blipFill>
          <a:blip r:embed="rId2">
            <a:alphaModFix/>
          </a:blip>
          <a:stretch>
            <a:fillRect/>
          </a:stretch>
        </p:blipFill>
        <p:spPr>
          <a:xfrm>
            <a:off x="0" y="0"/>
            <a:ext cx="2090380" cy="2052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7382" y="551639"/>
            <a:ext cx="10972800" cy="1143000"/>
          </a:xfrm>
        </p:spPr>
        <p:txBody>
          <a:bodyPr/>
          <a:lstStyle/>
          <a:p>
            <a:r>
              <a:rPr dirty="0" err="1"/>
              <a:t>Практическая</a:t>
            </a:r>
            <a:r>
              <a:rPr dirty="0"/>
              <a:t> </a:t>
            </a:r>
            <a:r>
              <a:rPr dirty="0" err="1"/>
              <a:t>значимость</a:t>
            </a:r>
            <a:endParaRPr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155034" y="2392219"/>
            <a:ext cx="8515927" cy="3078164"/>
          </a:xfrm>
        </p:spPr>
        <p:txBody>
          <a:bodyPr/>
          <a:lstStyle/>
          <a:p>
            <a:pPr marL="0" indent="0">
              <a:buNone/>
            </a:pPr>
            <a:r>
              <a:rPr dirty="0"/>
              <a:t>• </a:t>
            </a:r>
            <a:r>
              <a:rPr dirty="0" err="1"/>
              <a:t>Использование</a:t>
            </a:r>
            <a:r>
              <a:rPr dirty="0"/>
              <a:t> в </a:t>
            </a:r>
            <a:r>
              <a:rPr dirty="0" err="1"/>
              <a:t>школах</a:t>
            </a:r>
            <a:r>
              <a:rPr dirty="0"/>
              <a:t> и </a:t>
            </a:r>
            <a:r>
              <a:rPr dirty="0" err="1"/>
              <a:t>кружках</a:t>
            </a:r>
            <a:endParaRPr dirty="0"/>
          </a:p>
          <a:p>
            <a:pPr marL="0" indent="0">
              <a:buNone/>
            </a:pPr>
            <a:r>
              <a:rPr dirty="0"/>
              <a:t>• </a:t>
            </a:r>
            <a:r>
              <a:rPr dirty="0" err="1"/>
              <a:t>Масштабируемость</a:t>
            </a:r>
            <a:endParaRPr dirty="0"/>
          </a:p>
          <a:p>
            <a:pPr marL="0" indent="0">
              <a:buNone/>
            </a:pPr>
            <a:r>
              <a:rPr dirty="0"/>
              <a:t>• </a:t>
            </a:r>
            <a:r>
              <a:rPr dirty="0" err="1"/>
              <a:t>База</a:t>
            </a:r>
            <a:r>
              <a:rPr dirty="0"/>
              <a:t> </a:t>
            </a:r>
            <a:r>
              <a:rPr dirty="0" err="1"/>
              <a:t>для</a:t>
            </a:r>
            <a:r>
              <a:rPr dirty="0"/>
              <a:t> </a:t>
            </a:r>
            <a:r>
              <a:rPr dirty="0" err="1"/>
              <a:t>других</a:t>
            </a:r>
            <a:r>
              <a:rPr dirty="0"/>
              <a:t> </a:t>
            </a:r>
            <a:r>
              <a:rPr dirty="0" err="1" smtClean="0"/>
              <a:t>языков</a:t>
            </a:r>
            <a:endParaRPr dirty="0" smtClean="0"/>
          </a:p>
          <a:p>
            <a:pPr marL="0" indent="0">
              <a:buNone/>
            </a:pPr>
            <a:r>
              <a:rPr dirty="0" smtClean="0"/>
              <a:t>• «IT-</a:t>
            </a:r>
            <a:r>
              <a:rPr dirty="0" err="1" smtClean="0"/>
              <a:t>проекты</a:t>
            </a:r>
            <a:r>
              <a:rPr dirty="0" smtClean="0"/>
              <a:t> — </a:t>
            </a:r>
            <a:r>
              <a:rPr dirty="0" err="1" smtClean="0"/>
              <a:t>ключевые</a:t>
            </a:r>
            <a:r>
              <a:rPr dirty="0" smtClean="0"/>
              <a:t> </a:t>
            </a:r>
            <a:r>
              <a:rPr dirty="0" err="1" smtClean="0"/>
              <a:t>инструменты</a:t>
            </a:r>
            <a:r>
              <a:rPr dirty="0" smtClean="0"/>
              <a:t> </a:t>
            </a:r>
            <a:r>
              <a:rPr dirty="0" err="1" smtClean="0"/>
              <a:t>поддержки</a:t>
            </a:r>
            <a:r>
              <a:rPr dirty="0" smtClean="0"/>
              <a:t> </a:t>
            </a:r>
            <a:r>
              <a:rPr dirty="0" err="1" smtClean="0"/>
              <a:t>родных</a:t>
            </a:r>
            <a:r>
              <a:rPr dirty="0" smtClean="0"/>
              <a:t> </a:t>
            </a:r>
            <a:r>
              <a:rPr dirty="0" err="1" smtClean="0"/>
              <a:t>языков</a:t>
            </a:r>
            <a:r>
              <a:rPr dirty="0" smtClean="0"/>
              <a:t>» (Т. Б. </a:t>
            </a:r>
            <a:r>
              <a:rPr dirty="0" err="1" smtClean="0"/>
              <a:t>Кулова</a:t>
            </a:r>
            <a:r>
              <a:rPr dirty="0" smtClean="0"/>
              <a:t>)</a:t>
            </a:r>
            <a:endParaRPr dirty="0"/>
          </a:p>
        </p:txBody>
      </p:sp>
      <p:pic>
        <p:nvPicPr>
          <p:cNvPr id="4" name="Google Shape;56;p13" descr="https://www.herzen.spb.ru/uploads/frejdkinm/files/%D0%B1%D0%B8%D0%BB%D0%B8%D0%BD%D0%B3%D0%B2.%20%D0%B4%D0%BB%D1%8F%20%D1%81%D0%B2%D0%B5%D1%82%D0%BB%D0%BE%D0%B3%D0%BE%20%D1%84%D0%BE%D0%BD%D0%B0.png"/>
          <p:cNvPicPr preferRelativeResize="0"/>
          <p:nvPr/>
        </p:nvPicPr>
        <p:blipFill>
          <a:blip r:embed="rId2">
            <a:alphaModFix/>
          </a:blip>
          <a:stretch>
            <a:fillRect/>
          </a:stretch>
        </p:blipFill>
        <p:spPr>
          <a:xfrm>
            <a:off x="0" y="0"/>
            <a:ext cx="2090380" cy="2052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321</Words>
  <Application>Microsoft Office PowerPoint</Application>
  <PresentationFormat>Широкоэкранный</PresentationFormat>
  <Paragraphs>59</Paragraphs>
  <Slides>11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5" baseType="lpstr">
      <vt:lpstr>Arial</vt:lpstr>
      <vt:lpstr>Calibri</vt:lpstr>
      <vt:lpstr>Times New Roman</vt:lpstr>
      <vt:lpstr>Office Theme</vt:lpstr>
      <vt:lpstr>Разработка веб-приложения для изучения балкарского языка</vt:lpstr>
      <vt:lpstr>Актуальность темы</vt:lpstr>
      <vt:lpstr>Цель и задачи работы</vt:lpstr>
      <vt:lpstr>Объект, предмет, методы</vt:lpstr>
      <vt:lpstr>Обзор существующих решений</vt:lpstr>
      <vt:lpstr>Архитектура приложения</vt:lpstr>
      <vt:lpstr>Основной функционал</vt:lpstr>
      <vt:lpstr>Интерфейс и пользовательский опыт</vt:lpstr>
      <vt:lpstr>Практическая значимость</vt:lpstr>
      <vt:lpstr>Выводы и перспективы</vt:lpstr>
      <vt:lpstr>Благодарю за внимание!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Разработка веб-приложения для изучения балкарского языка</dc:title>
  <dc:subject/>
  <dc:creator>User</dc:creator>
  <cp:keywords/>
  <dc:description>generated using python-pptx</dc:description>
  <cp:lastModifiedBy>User</cp:lastModifiedBy>
  <cp:revision>5</cp:revision>
  <dcterms:created xsi:type="dcterms:W3CDTF">2013-01-27T09:14:16Z</dcterms:created>
  <dcterms:modified xsi:type="dcterms:W3CDTF">2025-05-24T22:01:49Z</dcterms:modified>
  <cp:category/>
</cp:coreProperties>
</file>

<file path=docProps/thumbnail.jpeg>
</file>