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embeddedFontLst>
    <p:embeddedFont>
      <p:font typeface="Montserrat Black"/>
      <p:bold r:id="rId19"/>
      <p:boldItalic r:id="rId20"/>
    </p:embeddedFont>
    <p:embeddedFont>
      <p:font typeface="Montserrat ExtraBold"/>
      <p:bold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Black-boldItalic.fntdata"/><Relationship Id="rId11" Type="http://schemas.openxmlformats.org/officeDocument/2006/relationships/slide" Target="slides/slide6.xml"/><Relationship Id="rId22" Type="http://schemas.openxmlformats.org/officeDocument/2006/relationships/font" Target="fonts/MontserratExtraBold-boldItalic.fntdata"/><Relationship Id="rId10" Type="http://schemas.openxmlformats.org/officeDocument/2006/relationships/slide" Target="slides/slide5.xml"/><Relationship Id="rId21" Type="http://schemas.openxmlformats.org/officeDocument/2006/relationships/font" Target="fonts/MontserratExtraBold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MontserratBlack-bold.fntdata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679f1f8caf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3679f1f8caf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616e4fcf29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3616e4fcf29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3679f1f8ca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3679f1f8ca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616e4fcf29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616e4fcf29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616e4fcf2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3616e4fcf2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616e4fcf29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616e4fcf29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616e4fcf29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616e4fcf29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616e4fcf29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3616e4fcf29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616e4fcf29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3616e4fcf29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616e4fcf29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616e4fcf29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616e4fcf29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616e4fcf29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616e4fcf29_0_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3616e4fcf29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 title="GrpAy_PXQAAaQOX.jfif"/>
          <p:cNvPicPr preferRelativeResize="0"/>
          <p:nvPr/>
        </p:nvPicPr>
        <p:blipFill>
          <a:blip r:embed="rId3">
            <a:alphaModFix amt="40000"/>
          </a:blip>
          <a:stretch>
            <a:fillRect/>
          </a:stretch>
        </p:blipFill>
        <p:spPr>
          <a:xfrm>
            <a:off x="0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>
            <p:ph type="ctrTitle"/>
          </p:nvPr>
        </p:nvSpPr>
        <p:spPr>
          <a:xfrm>
            <a:off x="311708" y="812250"/>
            <a:ext cx="8520600" cy="2021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Montserrat Black"/>
                <a:ea typeface="Montserrat Black"/>
                <a:cs typeface="Montserrat Black"/>
                <a:sym typeface="Montserrat Black"/>
              </a:rPr>
              <a:t>ИИ для программиста</a:t>
            </a:r>
            <a:endParaRPr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56" name="Google Shape;56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ru" sz="1400">
                <a:solidFill>
                  <a:srgbClr val="434343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Игнатьев Денис Сергеевич</a:t>
            </a:r>
            <a:endParaRPr sz="1400">
              <a:solidFill>
                <a:srgbClr val="434343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2"/>
          <p:cNvSpPr txBox="1"/>
          <p:nvPr>
            <p:ph type="title"/>
          </p:nvPr>
        </p:nvSpPr>
        <p:spPr>
          <a:xfrm>
            <a:off x="31170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Montserrat Black"/>
                <a:ea typeface="Montserrat Black"/>
                <a:cs typeface="Montserrat Black"/>
                <a:sym typeface="Montserrat Black"/>
              </a:rPr>
              <a:t>КАКИМИ НАВЫКАМИ ДОЛЖЕН ОБЛАДАТЬ?</a:t>
            </a:r>
            <a:endParaRPr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3"/>
          <p:cNvSpPr txBox="1"/>
          <p:nvPr>
            <p:ph type="title"/>
          </p:nvPr>
        </p:nvSpPr>
        <p:spPr>
          <a:xfrm>
            <a:off x="31170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Montserrat Black"/>
                <a:ea typeface="Montserrat Black"/>
                <a:cs typeface="Montserrat Black"/>
                <a:sym typeface="Montserrat Black"/>
              </a:rPr>
              <a:t>КАКИМИ НАВЫКАМИ ДОЛЖЕН ОБЛАДАТЬ?</a:t>
            </a:r>
            <a:endParaRPr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130" name="Google Shape;130;p23"/>
          <p:cNvSpPr txBox="1"/>
          <p:nvPr>
            <p:ph idx="1" type="body"/>
          </p:nvPr>
        </p:nvSpPr>
        <p:spPr>
          <a:xfrm>
            <a:off x="6698975" y="793550"/>
            <a:ext cx="2445000" cy="43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МЕТАНАВЫКИ</a:t>
            </a:r>
            <a:br>
              <a:rPr lang="ru">
                <a:latin typeface="Montserrat ExtraBold"/>
                <a:ea typeface="Montserrat ExtraBold"/>
                <a:cs typeface="Montserrat ExtraBold"/>
                <a:sym typeface="Montserrat ExtraBold"/>
              </a:rPr>
            </a:br>
            <a:endParaRPr sz="1400"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📖 постоянное самообучение</a:t>
            </a:r>
            <a:endParaRPr sz="1400"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🕸️ системное мышление</a:t>
            </a:r>
            <a:endParaRPr sz="1400"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🎯 понимание целей бизнеса</a:t>
            </a:r>
            <a:endParaRPr sz="1400"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🤸‍♂️ гибкость</a:t>
            </a:r>
            <a:endParaRPr sz="1400"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1400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🤖 владение ии-инстументами</a:t>
            </a:r>
            <a:endParaRPr sz="1400"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131" name="Google Shape;131;p23"/>
          <p:cNvSpPr txBox="1"/>
          <p:nvPr>
            <p:ph idx="1" type="body"/>
          </p:nvPr>
        </p:nvSpPr>
        <p:spPr>
          <a:xfrm>
            <a:off x="3920263" y="793550"/>
            <a:ext cx="2663400" cy="43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СОФТСКИЛЛЫ</a:t>
            </a:r>
            <a:br>
              <a:rPr lang="ru">
                <a:latin typeface="Montserrat ExtraBold"/>
                <a:ea typeface="Montserrat ExtraBold"/>
                <a:cs typeface="Montserrat ExtraBold"/>
                <a:sym typeface="Montserrat ExtraBold"/>
              </a:rPr>
            </a:br>
            <a:endParaRPr sz="1400"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🤝 работа в команде</a:t>
            </a:r>
            <a:endParaRPr sz="1400"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📘 знание английского</a:t>
            </a:r>
            <a:endParaRPr sz="1400"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💬 грамотная коммуникация</a:t>
            </a:r>
            <a:endParaRPr sz="1400"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🔄 фидбек</a:t>
            </a:r>
            <a:endParaRPr sz="1400"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📚 ошибки и учение</a:t>
            </a:r>
            <a:endParaRPr sz="1400"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🚀 проактивность</a:t>
            </a:r>
            <a:endParaRPr sz="1400"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1400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👁️‍🗨️ взгляд со стороны</a:t>
            </a:r>
            <a:endParaRPr sz="1400"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132" name="Google Shape;132;p23"/>
          <p:cNvSpPr txBox="1"/>
          <p:nvPr>
            <p:ph idx="1" type="body"/>
          </p:nvPr>
        </p:nvSpPr>
        <p:spPr>
          <a:xfrm>
            <a:off x="311700" y="793550"/>
            <a:ext cx="2946300" cy="43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ХАРДСКИЛЛЫ</a:t>
            </a:r>
            <a:br>
              <a:rPr lang="ru" sz="1900">
                <a:latin typeface="Montserrat ExtraBold"/>
                <a:ea typeface="Montserrat ExtraBold"/>
                <a:cs typeface="Montserrat ExtraBold"/>
                <a:sym typeface="Montserrat ExtraBold"/>
              </a:rPr>
            </a:br>
            <a:endParaRPr sz="1900"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⚙️ алгоритмы</a:t>
            </a:r>
            <a:r>
              <a:rPr lang="ru" sz="1600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, структуры данных, </a:t>
            </a:r>
            <a:r>
              <a:rPr lang="ru" sz="1600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архитектуры, ооп, шаблоны проектирования</a:t>
            </a:r>
            <a:endParaRPr sz="1600"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🔧 опыт работы с git</a:t>
            </a:r>
            <a:endParaRPr sz="1600"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💻 чистый код</a:t>
            </a:r>
            <a:endParaRPr sz="1600"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🧰 знание стека технологий</a:t>
            </a:r>
            <a:endParaRPr sz="1600"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📦 </a:t>
            </a:r>
            <a:r>
              <a:rPr lang="ru" sz="1600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опыт работы с </a:t>
            </a:r>
            <a:r>
              <a:rPr lang="ru" sz="1600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библиотек</a:t>
            </a:r>
            <a:r>
              <a:rPr lang="ru" sz="1600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ами</a:t>
            </a:r>
            <a:endParaRPr sz="1600"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📊 методологии разработки</a:t>
            </a:r>
            <a:endParaRPr sz="1600"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1600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🧪 тестирование</a:t>
            </a:r>
            <a:endParaRPr sz="1600"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4"/>
          <p:cNvSpPr txBox="1"/>
          <p:nvPr>
            <p:ph type="title"/>
          </p:nvPr>
        </p:nvSpPr>
        <p:spPr>
          <a:xfrm>
            <a:off x="31170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500">
                <a:latin typeface="Montserrat Black"/>
                <a:ea typeface="Montserrat Black"/>
                <a:cs typeface="Montserrat Black"/>
                <a:sym typeface="Montserrat Black"/>
              </a:rPr>
              <a:t>БЛОК МОТИВАЦИИ</a:t>
            </a:r>
            <a:endParaRPr sz="2500"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138" name="Google Shape;138;p24"/>
          <p:cNvSpPr txBox="1"/>
          <p:nvPr>
            <p:ph idx="1" type="body"/>
          </p:nvPr>
        </p:nvSpPr>
        <p:spPr>
          <a:xfrm>
            <a:off x="623400" y="172710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📆 пишите код каждый день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🧠 учите английский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🧰 </a:t>
            </a: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побеспокойтесь </a:t>
            </a: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портфолио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🧵 проявляйте активность в сети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👀 совершайте попытки во всём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139" name="Google Shape;139;p24"/>
          <p:cNvSpPr txBox="1"/>
          <p:nvPr>
            <p:ph idx="1" type="body"/>
          </p:nvPr>
        </p:nvSpPr>
        <p:spPr>
          <a:xfrm>
            <a:off x="311700" y="793550"/>
            <a:ext cx="8520600" cy="64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ПОСТОЯННЫЙ ПРОГРЕСС – ВАЖНЕЕ БЫСТРОГО РЕЗУЛЬТАТА</a:t>
            </a:r>
            <a:endParaRPr>
              <a:solidFill>
                <a:schemeClr val="dk1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5"/>
          <p:cNvSpPr txBox="1"/>
          <p:nvPr>
            <p:ph type="title"/>
          </p:nvPr>
        </p:nvSpPr>
        <p:spPr>
          <a:xfrm>
            <a:off x="31170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Montserrat Black"/>
                <a:ea typeface="Montserrat Black"/>
                <a:cs typeface="Montserrat Black"/>
                <a:sym typeface="Montserrat Black"/>
              </a:rPr>
              <a:t>CURSOR AI</a:t>
            </a:r>
            <a:endParaRPr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145" name="Google Shape;145;p25"/>
          <p:cNvSpPr txBox="1"/>
          <p:nvPr>
            <p:ph idx="1" type="body"/>
          </p:nvPr>
        </p:nvSpPr>
        <p:spPr>
          <a:xfrm>
            <a:off x="311700" y="793550"/>
            <a:ext cx="8520600" cy="64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ИИ-ПОМОЩНИК, ВСТРОЕННЫЙ В IDE НА БАЗЕ VS CODE</a:t>
            </a:r>
            <a:endParaRPr>
              <a:solidFill>
                <a:schemeClr val="dk1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146" name="Google Shape;146;p25"/>
          <p:cNvSpPr txBox="1"/>
          <p:nvPr>
            <p:ph idx="1" type="body"/>
          </p:nvPr>
        </p:nvSpPr>
        <p:spPr>
          <a:xfrm>
            <a:off x="623400" y="172710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⚡ позволяет работать с кодом с помощью llm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🗃️ контекст по всем файлам проекта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💻 лёгкий и быстрый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💨 windsurf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🤖 githib copilot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Montserrat Black"/>
                <a:ea typeface="Montserrat Black"/>
                <a:cs typeface="Montserrat Black"/>
                <a:sym typeface="Montserrat Black"/>
              </a:rPr>
              <a:t>НАПИСАНИЕ КОДА В 2025 ГОДУ</a:t>
            </a:r>
            <a:endParaRPr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623400" y="172710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🧠 </a:t>
            </a:r>
            <a:r>
              <a:rPr lang="ru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КЛАССИЧЕСКОЕ</a:t>
            </a:r>
            <a:endParaRPr>
              <a:solidFill>
                <a:schemeClr val="dk1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🏖️ </a:t>
            </a:r>
            <a:r>
              <a:rPr lang="ru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ВАЙБКОДИНГ</a:t>
            </a:r>
            <a:endParaRPr>
              <a:solidFill>
                <a:schemeClr val="dk1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ru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😎 </a:t>
            </a:r>
            <a:r>
              <a:rPr lang="ru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МЕТАКОДИНГ</a:t>
            </a:r>
            <a:endParaRPr>
              <a:solidFill>
                <a:schemeClr val="dk1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Montserrat Black"/>
                <a:ea typeface="Montserrat Black"/>
                <a:cs typeface="Montserrat Black"/>
                <a:sym typeface="Montserrat Black"/>
              </a:rPr>
              <a:t>КЛАССИЧЕСКОЕ </a:t>
            </a:r>
            <a:r>
              <a:rPr lang="ru">
                <a:latin typeface="Montserrat Black"/>
                <a:ea typeface="Montserrat Black"/>
                <a:cs typeface="Montserrat Black"/>
                <a:sym typeface="Montserrat Black"/>
              </a:rPr>
              <a:t>НАПИСАНИЕ КОДА</a:t>
            </a:r>
            <a:endParaRPr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311700" y="1727100"/>
            <a:ext cx="426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00000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ПРЕИМУЩЕСТВА</a:t>
            </a:r>
            <a:br>
              <a:rPr lang="ru">
                <a:latin typeface="Montserrat ExtraBold"/>
                <a:ea typeface="Montserrat ExtraBold"/>
                <a:cs typeface="Montserrat ExtraBold"/>
                <a:sym typeface="Montserrat ExtraBold"/>
              </a:rPr>
            </a:b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🧠 </a:t>
            </a: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г</a:t>
            </a: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лубокое понимание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🌱 </a:t>
            </a: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у</a:t>
            </a: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стойчивость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👨‍💻 </a:t>
            </a: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к</a:t>
            </a: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онтроль качества кода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🌟 профессиональный рост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🧠 </a:t>
            </a: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р</a:t>
            </a: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азвитие инженерного мышления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69" name="Google Shape;69;p15"/>
          <p:cNvSpPr txBox="1"/>
          <p:nvPr>
            <p:ph idx="1" type="body"/>
          </p:nvPr>
        </p:nvSpPr>
        <p:spPr>
          <a:xfrm>
            <a:off x="4883700" y="1727100"/>
            <a:ext cx="426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00000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НЕДОСТАТОК</a:t>
            </a:r>
            <a:br>
              <a:rPr lang="ru">
                <a:latin typeface="Montserrat ExtraBold"/>
                <a:ea typeface="Montserrat ExtraBold"/>
                <a:cs typeface="Montserrat ExtraBold"/>
                <a:sym typeface="Montserrat ExtraBold"/>
              </a:rPr>
            </a:b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⚡ скорость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70" name="Google Shape;70;p15"/>
          <p:cNvSpPr txBox="1"/>
          <p:nvPr>
            <p:ph idx="1" type="body"/>
          </p:nvPr>
        </p:nvSpPr>
        <p:spPr>
          <a:xfrm>
            <a:off x="311700" y="793550"/>
            <a:ext cx="8520600" cy="64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БЕЗ ИСПОЛЬЗОВАНИЯ ИИ</a:t>
            </a:r>
            <a:endParaRPr>
              <a:solidFill>
                <a:schemeClr val="dk1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94530" y="0"/>
            <a:ext cx="3974475" cy="79355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6"/>
          <p:cNvSpPr txBox="1"/>
          <p:nvPr>
            <p:ph type="title"/>
          </p:nvPr>
        </p:nvSpPr>
        <p:spPr>
          <a:xfrm>
            <a:off x="311700" y="0"/>
            <a:ext cx="4857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ru">
                <a:latin typeface="Montserrat Black"/>
                <a:ea typeface="Montserrat Black"/>
                <a:cs typeface="Montserrat Black"/>
                <a:sym typeface="Montserrat Black"/>
              </a:rPr>
              <a:t>ВАЙБКОДИНГ</a:t>
            </a:r>
            <a:endParaRPr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77" name="Google Shape;77;p16"/>
          <p:cNvSpPr txBox="1"/>
          <p:nvPr>
            <p:ph idx="1" type="body"/>
          </p:nvPr>
        </p:nvSpPr>
        <p:spPr>
          <a:xfrm>
            <a:off x="311700" y="1727100"/>
            <a:ext cx="426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ПРЕИМУЩЕСТВА</a:t>
            </a:r>
            <a:endParaRPr>
              <a:solidFill>
                <a:schemeClr val="dk1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🚀 </a:t>
            </a: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высокая скорость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✨ простота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🧠 </a:t>
            </a: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многозадачность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👌 </a:t>
            </a: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удовольствие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78" name="Google Shape;78;p16"/>
          <p:cNvSpPr txBox="1"/>
          <p:nvPr>
            <p:ph idx="1" type="body"/>
          </p:nvPr>
        </p:nvSpPr>
        <p:spPr>
          <a:xfrm>
            <a:off x="4883700" y="1727100"/>
            <a:ext cx="426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НЕДОСТАТКИ</a:t>
            </a:r>
            <a:endParaRPr>
              <a:solidFill>
                <a:schemeClr val="dk1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🎭 иллюзия компетентности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🚫 отсутствие роста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💤 сложная поддержка кода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79" name="Google Shape;79;p16"/>
          <p:cNvSpPr txBox="1"/>
          <p:nvPr>
            <p:ph idx="1" type="body"/>
          </p:nvPr>
        </p:nvSpPr>
        <p:spPr>
          <a:xfrm>
            <a:off x="311700" y="793550"/>
            <a:ext cx="8520600" cy="64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ПОПЫТКА НАУГАД ПОДОБРАТЬ РАБОЧЕЕ РЕШЕНИЕ</a:t>
            </a:r>
            <a:endParaRPr>
              <a:solidFill>
                <a:schemeClr val="dk1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7"/>
          <p:cNvSpPr txBox="1"/>
          <p:nvPr>
            <p:ph type="title"/>
          </p:nvPr>
        </p:nvSpPr>
        <p:spPr>
          <a:xfrm>
            <a:off x="31170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Montserrat Black"/>
                <a:ea typeface="Montserrat Black"/>
                <a:cs typeface="Montserrat Black"/>
                <a:sym typeface="Montserrat Black"/>
              </a:rPr>
              <a:t>МЕТАКОДИНГ</a:t>
            </a:r>
            <a:endParaRPr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85" name="Google Shape;85;p17"/>
          <p:cNvSpPr txBox="1"/>
          <p:nvPr>
            <p:ph idx="1" type="body"/>
          </p:nvPr>
        </p:nvSpPr>
        <p:spPr>
          <a:xfrm>
            <a:off x="311700" y="1727100"/>
            <a:ext cx="426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ПРИНЦИПЫ</a:t>
            </a:r>
            <a:endParaRPr>
              <a:solidFill>
                <a:schemeClr val="dk1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🎮 </a:t>
            </a: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контроль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🔁 </a:t>
            </a: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обратная связь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✍️ </a:t>
            </a: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чистый промптинг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🎯 </a:t>
            </a: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ответственность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♻️ </a:t>
            </a: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работа в цикле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86" name="Google Shape;86;p17"/>
          <p:cNvSpPr txBox="1"/>
          <p:nvPr>
            <p:ph idx="1" type="body"/>
          </p:nvPr>
        </p:nvSpPr>
        <p:spPr>
          <a:xfrm>
            <a:off x="4883700" y="1727100"/>
            <a:ext cx="426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СОВЕТЫ</a:t>
            </a:r>
            <a:endParaRPr>
              <a:solidFill>
                <a:schemeClr val="dk1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❓ проси объяснить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📄 </a:t>
            </a: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читай, что отвечает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📚 </a:t>
            </a: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документация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🛑 </a:t>
            </a: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не повторяй просьбу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🔄 </a:t>
            </a: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перегененируй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📏 </a:t>
            </a: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экономь окно контекста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87" name="Google Shape;87;p17"/>
          <p:cNvSpPr txBox="1"/>
          <p:nvPr>
            <p:ph idx="1" type="body"/>
          </p:nvPr>
        </p:nvSpPr>
        <p:spPr>
          <a:xfrm>
            <a:off x="311700" y="793550"/>
            <a:ext cx="8520600" cy="64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ВДУМЧИВОЕ ИНЖЕНЕРНОЕ ПРОГРАММИРОВАНИЕ</a:t>
            </a:r>
            <a:endParaRPr>
              <a:solidFill>
                <a:schemeClr val="dk1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pic>
        <p:nvPicPr>
          <p:cNvPr id="88" name="Google Shape;88;p17" title="qrcode_t.me.pn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12480" y="85458"/>
            <a:ext cx="1120425" cy="1120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/>
          <p:nvPr>
            <p:ph type="title"/>
          </p:nvPr>
        </p:nvSpPr>
        <p:spPr>
          <a:xfrm>
            <a:off x="311700" y="0"/>
            <a:ext cx="4908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Montserrat Black"/>
                <a:ea typeface="Montserrat Black"/>
                <a:cs typeface="Montserrat Black"/>
                <a:sym typeface="Montserrat Black"/>
              </a:rPr>
              <a:t>КАК ЕГО ИСПОЛЬЗОВАТЬ?</a:t>
            </a:r>
            <a:endParaRPr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94" name="Google Shape;94;p18"/>
          <p:cNvSpPr txBox="1"/>
          <p:nvPr>
            <p:ph idx="1" type="body"/>
          </p:nvPr>
        </p:nvSpPr>
        <p:spPr>
          <a:xfrm>
            <a:off x="200563" y="3146400"/>
            <a:ext cx="2652900" cy="199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🧑‍🤝‍🧑 помощник, а не замена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🌀 </a:t>
            </a: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ресерч</a:t>
            </a: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 неизвестности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⚡ быстрые ответы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95" name="Google Shape;95;p18"/>
          <p:cNvSpPr txBox="1"/>
          <p:nvPr>
            <p:ph idx="1" type="body"/>
          </p:nvPr>
        </p:nvSpPr>
        <p:spPr>
          <a:xfrm>
            <a:off x="4572000" y="1551925"/>
            <a:ext cx="4572000" cy="359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🧠 объяснение кода и концепций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🔍 код-ревью и улучшения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💡 поиск подхода к задаче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📜 генерация и ведение документации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🚀 ускорение написания кода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🧩 развитие навыков через диалог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💻</a:t>
            </a: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 торжество </a:t>
            </a: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соло-разработки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⚙️ интерактивные тренажёры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🤔оценка решений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pic>
        <p:nvPicPr>
          <p:cNvPr id="96" name="Google Shape;9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9763" y="1551925"/>
            <a:ext cx="1594475" cy="15944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>
            <p:ph idx="1" type="body"/>
          </p:nvPr>
        </p:nvSpPr>
        <p:spPr>
          <a:xfrm>
            <a:off x="311700" y="793550"/>
            <a:ext cx="6797400" cy="64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ИНСТРУМЕНТ ПОВЫШЕНИЯ ЭФФЕКТИВНОСТИ</a:t>
            </a:r>
            <a:endParaRPr>
              <a:solidFill>
                <a:schemeClr val="dk1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pic>
        <p:nvPicPr>
          <p:cNvPr id="98" name="Google Shape;98;p18" title="qrcode_swiftrocks.com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12480" y="85458"/>
            <a:ext cx="1120425" cy="1120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9"/>
          <p:cNvSpPr txBox="1"/>
          <p:nvPr>
            <p:ph type="title"/>
          </p:nvPr>
        </p:nvSpPr>
        <p:spPr>
          <a:xfrm>
            <a:off x="31170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Montserrat Black"/>
                <a:ea typeface="Montserrat Black"/>
                <a:cs typeface="Montserrat Black"/>
                <a:sym typeface="Montserrat Black"/>
              </a:rPr>
              <a:t>ЛИЧНЫЙ ОПЫТ РАБОТЫ. МИГРАЦИЯ</a:t>
            </a:r>
            <a:endParaRPr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104" name="Google Shape;104;p19"/>
          <p:cNvSpPr txBox="1"/>
          <p:nvPr>
            <p:ph idx="1" type="body"/>
          </p:nvPr>
        </p:nvSpPr>
        <p:spPr>
          <a:xfrm>
            <a:off x="623400" y="172710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😱 </a:t>
            </a: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страх потери данных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🤖 </a:t>
            </a: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сопровождение от ии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🎉 результат и навык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105" name="Google Shape;105;p19"/>
          <p:cNvSpPr txBox="1"/>
          <p:nvPr>
            <p:ph idx="1" type="body"/>
          </p:nvPr>
        </p:nvSpPr>
        <p:spPr>
          <a:xfrm>
            <a:off x="311700" y="793550"/>
            <a:ext cx="8520600" cy="64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РАСШИРЕНИЕ МОДЕЛИ ДАННЫХ</a:t>
            </a:r>
            <a:endParaRPr>
              <a:solidFill>
                <a:schemeClr val="dk1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0"/>
          <p:cNvSpPr txBox="1"/>
          <p:nvPr>
            <p:ph type="title"/>
          </p:nvPr>
        </p:nvSpPr>
        <p:spPr>
          <a:xfrm>
            <a:off x="31170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Montserrat Black"/>
                <a:ea typeface="Montserrat Black"/>
                <a:cs typeface="Montserrat Black"/>
                <a:sym typeface="Montserrat Black"/>
              </a:rPr>
              <a:t>ЛИЧНЫЙ ОПЫТ РАБОТЫ. ОПТИМИЗАЦИЯ</a:t>
            </a:r>
            <a:endParaRPr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111" name="Google Shape;111;p20"/>
          <p:cNvSpPr txBox="1"/>
          <p:nvPr>
            <p:ph idx="1" type="body"/>
          </p:nvPr>
        </p:nvSpPr>
        <p:spPr>
          <a:xfrm>
            <a:off x="623400" y="172710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📈 </a:t>
            </a: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аннотация к графику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📉 </a:t>
            </a: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падение производительности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🛠️ </a:t>
            </a: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оптимизация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112" name="Google Shape;112;p20"/>
          <p:cNvSpPr txBox="1"/>
          <p:nvPr>
            <p:ph idx="1" type="body"/>
          </p:nvPr>
        </p:nvSpPr>
        <p:spPr>
          <a:xfrm>
            <a:off x="311700" y="793550"/>
            <a:ext cx="8520600" cy="64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ПОМОЩЬ С ОПТИМИЗАЦИЕЙ ЛОЛЛИПОПА</a:t>
            </a:r>
            <a:endParaRPr>
              <a:solidFill>
                <a:schemeClr val="dk1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1"/>
          <p:cNvSpPr txBox="1"/>
          <p:nvPr>
            <p:ph type="title"/>
          </p:nvPr>
        </p:nvSpPr>
        <p:spPr>
          <a:xfrm>
            <a:off x="31170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Montserrat Black"/>
                <a:ea typeface="Montserrat Black"/>
                <a:cs typeface="Montserrat Black"/>
                <a:sym typeface="Montserrat Black"/>
              </a:rPr>
              <a:t>СЛЕПОЕ КОПИРОВАНИЕ РЕЗУЛЬТАТОВ ИИ</a:t>
            </a:r>
            <a:endParaRPr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118" name="Google Shape;118;p21"/>
          <p:cNvSpPr txBox="1"/>
          <p:nvPr>
            <p:ph idx="1" type="body"/>
          </p:nvPr>
        </p:nvSpPr>
        <p:spPr>
          <a:xfrm>
            <a:off x="623400" y="172710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🤖 </a:t>
            </a: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делегировал задачу ии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📋 </a:t>
            </a: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слепое копирование кода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📉 </a:t>
            </a: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проблемы с производительностью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🙅‍♂️ </a:t>
            </a:r>
            <a:r>
              <a:rPr lang="ru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так делать не надо!</a:t>
            </a:r>
            <a:endParaRPr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119" name="Google Shape;119;p21"/>
          <p:cNvSpPr txBox="1"/>
          <p:nvPr>
            <p:ph idx="1" type="body"/>
          </p:nvPr>
        </p:nvSpPr>
        <p:spPr>
          <a:xfrm>
            <a:off x="311700" y="793550"/>
            <a:ext cx="8520600" cy="64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ПРОБЛЕМЫ С ПРОИЗВОДИТЕЛЬНОСТЬЮ</a:t>
            </a:r>
            <a:endParaRPr>
              <a:solidFill>
                <a:schemeClr val="dk1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