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4"/>
  </p:notesMasterIdLst>
  <p:sldIdLst>
    <p:sldId id="256" r:id="rId2"/>
    <p:sldId id="259" r:id="rId3"/>
    <p:sldId id="257" r:id="rId4"/>
    <p:sldId id="258" r:id="rId5"/>
    <p:sldId id="260" r:id="rId6"/>
    <p:sldId id="265" r:id="rId7"/>
    <p:sldId id="264" r:id="rId8"/>
    <p:sldId id="266" r:id="rId9"/>
    <p:sldId id="263" r:id="rId10"/>
    <p:sldId id="261" r:id="rId11"/>
    <p:sldId id="262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260C5-8082-4A7D-9942-15062D7B04A2}" type="datetimeFigureOut">
              <a:rPr lang="ru-RU" smtClean="0"/>
              <a:t>18.06.2025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6EBDD-4A39-406B-AFA2-EEE45FFB2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6EBDD-4A39-406B-AFA2-EEE45FFB27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895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6EBDD-4A39-406B-AFA2-EEE45FFB27E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279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6EBDD-4A39-406B-AFA2-EEE45FFB27E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8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EBA6B-0016-4B22-D1E8-B6B7A030D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0B51F16-F5CB-1208-C9C1-2FDBA0A596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29C65B0-0E3E-8CB4-D88E-CC46CE60C8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F384438-2C94-57CA-CD71-017DCB3CC3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6EBDD-4A39-406B-AFA2-EEE45FFB27E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18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64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7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1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6/18/2025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6/18/2025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2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6/18/2025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81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5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8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72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2" r:id="rId6"/>
    <p:sldLayoutId id="2147483698" r:id="rId7"/>
    <p:sldLayoutId id="2147483699" r:id="rId8"/>
    <p:sldLayoutId id="2147483700" r:id="rId9"/>
    <p:sldLayoutId id="2147483701" r:id="rId10"/>
    <p:sldLayoutId id="2147483703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6803BB-7F03-2910-D7F5-F4C01ADDB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400" y="908651"/>
            <a:ext cx="4937004" cy="4058682"/>
          </a:xfrm>
        </p:spPr>
        <p:txBody>
          <a:bodyPr anchor="t">
            <a:normAutofit/>
          </a:bodyPr>
          <a:lstStyle/>
          <a:p>
            <a:r>
              <a:rPr lang="ru-RU" sz="6500" dirty="0"/>
              <a:t>Обзор паттерна </a:t>
            </a:r>
            <a:r>
              <a:rPr lang="en-US" sz="6500" dirty="0"/>
              <a:t>Singleton</a:t>
            </a:r>
            <a:endParaRPr lang="ru-RU" sz="65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DA8D253-85F3-69E6-D3CB-E6AC2C6490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342" r="27339"/>
          <a:stretch>
            <a:fillRect/>
          </a:stretch>
        </p:blipFill>
        <p:spPr>
          <a:xfrm>
            <a:off x="6326272" y="10"/>
            <a:ext cx="586572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10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B65FA-CF4D-9C6B-9811-256C19459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35012-28F1-74C5-8B8D-3BC8CA561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Отношения с другими паттернами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4039D6-161F-EBD3-C621-0F8EB1ABA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Паттерн Фасад (</a:t>
            </a:r>
            <a:r>
              <a:rPr lang="en-US" b="1" dirty="0"/>
              <a:t>Façade)</a:t>
            </a:r>
            <a:r>
              <a:rPr lang="ru-RU" b="1" dirty="0"/>
              <a:t> </a:t>
            </a:r>
            <a:r>
              <a:rPr lang="ru-RU" dirty="0"/>
              <a:t>предоставляет унифицированный интерфейс вместо набора интерфейсов некоторой подсистемы. Фасад определяет интерфейс более высокого уровня, который упрощает использование подсистемы.</a:t>
            </a:r>
          </a:p>
          <a:p>
            <a:pPr marL="0" indent="0">
              <a:buNone/>
            </a:pPr>
            <a:r>
              <a:rPr lang="ru-RU" b="1" dirty="0"/>
              <a:t>Фасад</a:t>
            </a:r>
            <a:r>
              <a:rPr lang="ru-RU" dirty="0"/>
              <a:t> можно сделать </a:t>
            </a:r>
            <a:r>
              <a:rPr lang="ru-RU" b="1" dirty="0"/>
              <a:t>Одиночкой</a:t>
            </a:r>
            <a:r>
              <a:rPr lang="ru-RU" dirty="0"/>
              <a:t>, так как обычно нужен только один объект-фасад.</a:t>
            </a:r>
          </a:p>
        </p:txBody>
      </p:sp>
      <p:pic>
        <p:nvPicPr>
          <p:cNvPr id="6146" name="Picture 2" descr="Facade Pattern in TypeScript. Sometimes you have a system that… | by Sean  Bradley | Design Patterns in TypeScript | Medium">
            <a:extLst>
              <a:ext uri="{FF2B5EF4-FFF2-40B4-BE49-F238E27FC236}">
                <a16:creationId xmlns:a16="http://schemas.microsoft.com/office/drawing/2014/main" id="{7ACEAA05-154C-1E53-61B8-AF74ED6CD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596" y="3911625"/>
            <a:ext cx="6388808" cy="213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04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A9452-846C-401F-4E3D-273FB7BE4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D8DA5-E452-8E40-0F08-A8E3D78E3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Отношения с другими паттернами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7659FC-2866-5A86-FED7-760ADE4DC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221992"/>
            <a:ext cx="6260145" cy="37398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Паттерн Приспособленец (</a:t>
            </a:r>
            <a:r>
              <a:rPr lang="ru-RU" b="1" dirty="0" err="1"/>
              <a:t>Flyweight</a:t>
            </a:r>
            <a:r>
              <a:rPr lang="ru-RU" b="1" dirty="0"/>
              <a:t>) </a:t>
            </a:r>
            <a:r>
              <a:rPr lang="ru-RU" dirty="0"/>
              <a:t>– структурный шаблон проектирования, который позволяет использовать разделяемые объекты сразу в нескольких контекстах. Данный паттерн используется преимущественно для оптимизации работы с памятью.</a:t>
            </a:r>
          </a:p>
          <a:p>
            <a:pPr marL="0" indent="0">
              <a:buNone/>
            </a:pPr>
            <a:r>
              <a:rPr lang="ru-RU" dirty="0"/>
              <a:t>Паттерн </a:t>
            </a:r>
            <a:r>
              <a:rPr lang="ru-RU" b="1" dirty="0"/>
              <a:t>Приспособленец </a:t>
            </a:r>
            <a:r>
              <a:rPr lang="ru-RU" dirty="0"/>
              <a:t>может напоминать </a:t>
            </a:r>
            <a:r>
              <a:rPr lang="ru-RU" b="1" dirty="0"/>
              <a:t>Одиночку</a:t>
            </a:r>
            <a:r>
              <a:rPr lang="ru-RU" dirty="0"/>
              <a:t>, если для конкретной задачи получается свести количество объектов к одному. Но между паттернами есть два кардинальных отличия: возможность нескольких объектов и неизменяемость объектов-приспособленцев.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F025D7-8C95-DF16-9BCD-BA610C9B8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921" y="2520913"/>
            <a:ext cx="5448520" cy="181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256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B3FB0-0F92-B843-27BE-55908443E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BC540C-EC1E-B7AE-DE20-F2245C1EE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Отношения с другими паттернами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EB027A-9EC5-178D-E1D5-48DD036A0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221992"/>
            <a:ext cx="10790730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Паттерн </a:t>
            </a:r>
            <a:r>
              <a:rPr lang="ru-RU" b="1" dirty="0"/>
              <a:t>Абстрактная фабрика (</a:t>
            </a:r>
            <a:r>
              <a:rPr lang="ru-RU" b="1" dirty="0" err="1"/>
              <a:t>Abstract</a:t>
            </a:r>
            <a:r>
              <a:rPr lang="ru-RU" b="1" dirty="0"/>
              <a:t> Factory) </a:t>
            </a:r>
            <a:r>
              <a:rPr lang="ru-RU" dirty="0"/>
              <a:t>предоставляет интерфейс для создания семейств взаимосвязанных объектов с определенными интерфейсами без указания конкретных типов данных объектов.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Паттерн </a:t>
            </a:r>
            <a:r>
              <a:rPr lang="ru-RU" b="1" dirty="0"/>
              <a:t>Строитель (</a:t>
            </a:r>
            <a:r>
              <a:rPr lang="ru-RU" b="1" dirty="0" err="1"/>
              <a:t>Builder</a:t>
            </a:r>
            <a:r>
              <a:rPr lang="ru-RU" b="1" dirty="0"/>
              <a:t>) –</a:t>
            </a:r>
            <a:r>
              <a:rPr lang="ru-RU" dirty="0"/>
              <a:t> шаблон проектирования, который инкапсулирует создание объекта и позволяет разделить его на различные этапы.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Паттерн </a:t>
            </a:r>
            <a:r>
              <a:rPr lang="ru-RU" b="1" dirty="0"/>
              <a:t>Прототип (</a:t>
            </a:r>
            <a:r>
              <a:rPr lang="ru-RU" b="1" dirty="0" err="1"/>
              <a:t>Prototype</a:t>
            </a:r>
            <a:r>
              <a:rPr lang="ru-RU" b="1" dirty="0"/>
              <a:t>) </a:t>
            </a:r>
            <a:r>
              <a:rPr lang="ru-RU" dirty="0"/>
              <a:t>позволяет создавать объекты на основе уже ранее созданных объектов-прототипов. Иначе говоря, данный паттерн предлагает технику клонирования объектов.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Все перечисленные паттерны могут быть реализованы при помощи Одиночки.</a:t>
            </a:r>
          </a:p>
        </p:txBody>
      </p:sp>
    </p:spTree>
    <p:extLst>
      <p:ext uri="{BB962C8B-B14F-4D97-AF65-F5344CB8AC3E}">
        <p14:creationId xmlns:p14="http://schemas.microsoft.com/office/powerpoint/2010/main" val="4213329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F287A0-AB31-E67D-0E57-922E0C30B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занятия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F2CECB-4C27-263D-5C81-D79BC2707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понятие паттерна </a:t>
            </a:r>
            <a:r>
              <a:rPr lang="ru-RU" sz="2400" dirty="0" err="1"/>
              <a:t>Singleton</a:t>
            </a:r>
            <a:endParaRPr lang="ru-RU" sz="2400" dirty="0"/>
          </a:p>
          <a:p>
            <a:r>
              <a:rPr lang="en-US" sz="2400" dirty="0"/>
              <a:t>UML-</a:t>
            </a:r>
            <a:r>
              <a:rPr lang="ru-RU" sz="2400" dirty="0"/>
              <a:t>диаграмма </a:t>
            </a:r>
            <a:r>
              <a:rPr lang="en-US" sz="2400" dirty="0"/>
              <a:t>Singleton</a:t>
            </a:r>
          </a:p>
          <a:p>
            <a:r>
              <a:rPr lang="ru-RU" sz="2400" dirty="0"/>
              <a:t>разные способы реализации</a:t>
            </a:r>
            <a:endParaRPr lang="en-US" sz="2400" dirty="0"/>
          </a:p>
          <a:p>
            <a:r>
              <a:rPr lang="ru-RU" sz="2400" dirty="0"/>
              <a:t>плюсы и минусы использования </a:t>
            </a:r>
            <a:r>
              <a:rPr lang="en-US" sz="2400" dirty="0"/>
              <a:t>Singleton</a:t>
            </a:r>
          </a:p>
          <a:p>
            <a:r>
              <a:rPr lang="ru-RU" sz="2400" dirty="0"/>
              <a:t>отношения с другими паттернами</a:t>
            </a:r>
          </a:p>
        </p:txBody>
      </p:sp>
    </p:spTree>
    <p:extLst>
      <p:ext uri="{BB962C8B-B14F-4D97-AF65-F5344CB8AC3E}">
        <p14:creationId xmlns:p14="http://schemas.microsoft.com/office/powerpoint/2010/main" val="352274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3A93A5-91A1-4BB8-CF4B-5FFE27E3E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en-US" dirty="0"/>
              <a:t>SINGLETON?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C597C4-0E8F-E48B-B8AB-0CD3961C5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221992"/>
            <a:ext cx="5395365" cy="3739896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Singleton</a:t>
            </a:r>
            <a:r>
              <a:rPr lang="ru-RU" dirty="0"/>
              <a:t> – паттерн проектирования, гарантирующий создание только одного объекта класса. Поэтому он выполняет функцию контроля количества экземпляров класса.</a:t>
            </a:r>
          </a:p>
        </p:txBody>
      </p:sp>
      <p:pic>
        <p:nvPicPr>
          <p:cNvPr id="1028" name="Picture 4" descr="Singleton Design Pattern and 7 Ways to Implement it">
            <a:extLst>
              <a:ext uri="{FF2B5EF4-FFF2-40B4-BE49-F238E27FC236}">
                <a16:creationId xmlns:a16="http://schemas.microsoft.com/office/drawing/2014/main" id="{D2F5D326-959B-0C20-50D4-E8604E70CA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44"/>
          <a:stretch>
            <a:fillRect/>
          </a:stretch>
        </p:blipFill>
        <p:spPr bwMode="auto">
          <a:xfrm>
            <a:off x="6291373" y="1766766"/>
            <a:ext cx="5333557" cy="332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05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668DC-77E7-957C-C3A6-A784C573B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нужен </a:t>
            </a:r>
            <a:r>
              <a:rPr lang="en-US" dirty="0"/>
              <a:t>Singleton?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3D6BE1-B1C5-EB80-D61F-4ECF2779D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Логгер позволяет записывать информацию со всех частей программы в один лог</a:t>
            </a:r>
          </a:p>
          <a:p>
            <a:r>
              <a:rPr lang="ru-RU" dirty="0"/>
              <a:t>Конфигурация, откуда все модули программы будут читать одинаковые настройки</a:t>
            </a:r>
          </a:p>
          <a:p>
            <a:r>
              <a:rPr lang="ru-RU" dirty="0"/>
              <a:t>Пул подключений к БД даёт возможность использовать общее подключение, а не создавать новое при каждом запросе</a:t>
            </a:r>
          </a:p>
          <a:p>
            <a:r>
              <a:rPr lang="ru-RU" dirty="0"/>
              <a:t>Менеджер сцен как единая точка переключения уровней в игре</a:t>
            </a:r>
          </a:p>
        </p:txBody>
      </p:sp>
    </p:spTree>
    <p:extLst>
      <p:ext uri="{BB962C8B-B14F-4D97-AF65-F5344CB8AC3E}">
        <p14:creationId xmlns:p14="http://schemas.microsoft.com/office/powerpoint/2010/main" val="107288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F887A-854D-AA3B-1AB5-7BC8980DA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UML-</a:t>
            </a:r>
            <a:r>
              <a:rPr lang="ru-RU" dirty="0"/>
              <a:t>Диаграмма </a:t>
            </a:r>
            <a:r>
              <a:rPr lang="en-US" dirty="0"/>
              <a:t>SINGLETON</a:t>
            </a:r>
            <a:endParaRPr lang="ru-RU" dirty="0"/>
          </a:p>
        </p:txBody>
      </p:sp>
      <p:pic>
        <p:nvPicPr>
          <p:cNvPr id="4098" name="Picture 2" descr="Singleton Design Pattern: Overview | Belatrix Blog">
            <a:extLst>
              <a:ext uri="{FF2B5EF4-FFF2-40B4-BE49-F238E27FC236}">
                <a16:creationId xmlns:a16="http://schemas.microsoft.com/office/drawing/2014/main" id="{6CDA8C0F-ACCE-9B3D-50DD-1B9C679EC5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561" y="2300472"/>
            <a:ext cx="5915079" cy="37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1A84139A-1233-7B95-D88C-83913E277532}"/>
              </a:ext>
            </a:extLst>
          </p:cNvPr>
          <p:cNvSpPr txBox="1">
            <a:spLocks/>
          </p:cNvSpPr>
          <p:nvPr/>
        </p:nvSpPr>
        <p:spPr>
          <a:xfrm>
            <a:off x="700635" y="2221992"/>
            <a:ext cx="4750323" cy="37398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Класс</a:t>
            </a:r>
            <a:r>
              <a:rPr lang="ru-RU" b="1" dirty="0"/>
              <a:t> </a:t>
            </a:r>
            <a:r>
              <a:rPr lang="en-US" b="1" dirty="0"/>
              <a:t>Singleton </a:t>
            </a:r>
            <a:r>
              <a:rPr lang="ru-RU" dirty="0"/>
              <a:t>имеет приватное статическое поле </a:t>
            </a:r>
            <a:r>
              <a:rPr lang="en-US" b="1" dirty="0"/>
              <a:t>instance</a:t>
            </a:r>
            <a:r>
              <a:rPr lang="en-US" dirty="0"/>
              <a:t> </a:t>
            </a:r>
            <a:r>
              <a:rPr lang="ru-RU" dirty="0"/>
              <a:t>типа </a:t>
            </a:r>
            <a:r>
              <a:rPr lang="en-US" b="1" dirty="0"/>
              <a:t>Singleton</a:t>
            </a:r>
            <a:r>
              <a:rPr lang="en-US" dirty="0"/>
              <a:t>. </a:t>
            </a:r>
            <a:r>
              <a:rPr lang="ru-RU" dirty="0"/>
              <a:t>В нём хранится единственный экземпляр класса.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Конструктор </a:t>
            </a:r>
            <a:r>
              <a:rPr lang="en-US" b="1" dirty="0"/>
              <a:t>Singleton() </a:t>
            </a:r>
            <a:r>
              <a:rPr lang="ru-RU" dirty="0"/>
              <a:t>тоже приватный, чтобы нельзя было создать экземпляр извне.</a:t>
            </a:r>
          </a:p>
          <a:p>
            <a:pPr marL="0" indent="0">
              <a:buNone/>
            </a:pPr>
            <a:r>
              <a:rPr lang="ru-RU" dirty="0"/>
              <a:t>Метод </a:t>
            </a:r>
            <a:r>
              <a:rPr lang="en-US" b="1" dirty="0" err="1"/>
              <a:t>GetInstance</a:t>
            </a:r>
            <a:r>
              <a:rPr lang="en-US" b="1" dirty="0"/>
              <a:t>() </a:t>
            </a:r>
            <a:r>
              <a:rPr lang="ru-RU" dirty="0"/>
              <a:t>– публичный, возвращает единственный экземпляр </a:t>
            </a:r>
            <a:r>
              <a:rPr lang="en-US" dirty="0"/>
              <a:t>Singleton.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Класс</a:t>
            </a:r>
            <a:r>
              <a:rPr lang="ru-RU" b="1" dirty="0"/>
              <a:t> </a:t>
            </a:r>
            <a:r>
              <a:rPr lang="en-US" b="1" dirty="0"/>
              <a:t>Client</a:t>
            </a:r>
            <a:r>
              <a:rPr lang="ru-RU" b="1" dirty="0"/>
              <a:t> </a:t>
            </a:r>
            <a:r>
              <a:rPr lang="ru-RU" dirty="0"/>
              <a:t>взаимодействует с </a:t>
            </a:r>
            <a:r>
              <a:rPr lang="en-US" b="1" dirty="0"/>
              <a:t>Singleton </a:t>
            </a:r>
            <a:r>
              <a:rPr lang="ru-RU" dirty="0"/>
              <a:t>через вызов </a:t>
            </a:r>
            <a:r>
              <a:rPr lang="en-US" b="1" dirty="0" err="1"/>
              <a:t>GetInstance</a:t>
            </a:r>
            <a:r>
              <a:rPr lang="en-US" b="1" dirty="0"/>
              <a:t>().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57785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B30EE-9783-0336-010C-F8C36C362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Ленивый </a:t>
            </a:r>
            <a:r>
              <a:rPr lang="en-US" dirty="0" err="1"/>
              <a:t>SIngleton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FD4C14-061A-2144-CFF6-35E9BA324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221992"/>
            <a:ext cx="5317393" cy="37398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Здесь метод </a:t>
            </a:r>
            <a:r>
              <a:rPr lang="ru-RU" b="1" dirty="0" err="1"/>
              <a:t>getInstance</a:t>
            </a:r>
            <a:r>
              <a:rPr lang="ru-RU" b="1" dirty="0"/>
              <a:t>() </a:t>
            </a:r>
            <a:r>
              <a:rPr lang="ru-RU" dirty="0"/>
              <a:t>создаёт объект только при первом вызове</a:t>
            </a:r>
            <a:r>
              <a:rPr lang="en-US" dirty="0"/>
              <a:t>, </a:t>
            </a:r>
            <a:r>
              <a:rPr lang="ru-RU" dirty="0"/>
              <a:t>что может вызывать некоторые проблемы, например, в многопоточном окружении может создаться несколько экземпляров. Это может произойти при одновременном прохождении двумя потоками проверки </a:t>
            </a:r>
            <a:r>
              <a:rPr lang="en-US" b="1" dirty="0" err="1"/>
              <a:t>cls</a:t>
            </a:r>
            <a:r>
              <a:rPr lang="en-US" b="1" dirty="0"/>
              <a:t>._instance is None</a:t>
            </a:r>
            <a:r>
              <a:rPr lang="ru-RU" dirty="0"/>
              <a:t>, что приводит к созданию двух объектов.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D3CEAB-6006-373C-19B8-8DE8A33A6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29061"/>
            <a:ext cx="5395365" cy="219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61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6DD57E-F8E2-1028-3DB5-53E24502C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1942214"/>
            <a:ext cx="5839928" cy="1307592"/>
          </a:xfrm>
        </p:spPr>
        <p:txBody>
          <a:bodyPr>
            <a:normAutofit fontScale="90000"/>
          </a:bodyPr>
          <a:lstStyle/>
          <a:p>
            <a:r>
              <a:rPr lang="ru-RU" dirty="0"/>
              <a:t>Многопоточный </a:t>
            </a:r>
            <a:r>
              <a:rPr lang="en-US" dirty="0"/>
              <a:t>Singleton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4F4400-B418-F1FC-713D-80E9490FF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3249806"/>
            <a:ext cx="4466788" cy="37398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Чтобы избежать проблемы многопоточности, нужно синхронизировать потоки при создании объекта-Одиночки.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B2F289-DEC9-9624-B2FD-3EF41DE97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800" y="835164"/>
            <a:ext cx="6185512" cy="518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699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DED53-E22C-27BB-667A-C2C97C638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5038F-F7C7-8E0B-0329-FD8752D1E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1942214"/>
            <a:ext cx="5839928" cy="1307592"/>
          </a:xfrm>
        </p:spPr>
        <p:txBody>
          <a:bodyPr>
            <a:normAutofit fontScale="90000"/>
          </a:bodyPr>
          <a:lstStyle/>
          <a:p>
            <a:r>
              <a:rPr lang="ru-RU" dirty="0"/>
              <a:t>Многопоточный </a:t>
            </a:r>
            <a:r>
              <a:rPr lang="en-US" dirty="0"/>
              <a:t>Singleton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01A01B-89B7-9EE6-6141-E5545609B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3249806"/>
            <a:ext cx="4466788" cy="37398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Чтобы избежать проблемы многопоточности, нужно синхронизировать потоки при создании объекта-Одиночки.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C861E9-57DF-B3C4-A28B-4727CEA49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800" y="835164"/>
            <a:ext cx="6185512" cy="518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90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F63BA1-22FF-CDE0-770A-B1C8921A3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И МИНУСЫ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83EBBC6-1F48-E072-007B-D1E9047217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00635" y="2449531"/>
            <a:ext cx="4021742" cy="1958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+ Гарантирован один экземпляр</a:t>
            </a:r>
          </a:p>
          <a:p>
            <a:pPr marL="0" marR="0" lvl="0" indent="0" algn="l" defTabSz="914400" rtl="0" eaLnBrk="0" fontAlgn="base" latinLnBrk="0" hangingPunct="0">
              <a:lnSpc>
                <a:spcPct val="3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+ Централизованный доступ</a:t>
            </a:r>
          </a:p>
          <a:p>
            <a:pPr marL="0" marR="0" lvl="0" indent="0" algn="l" defTabSz="914400" rtl="0" eaLnBrk="0" fontAlgn="base" latinLnBrk="0" hangingPunct="0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+ Экономия ресурсов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D51827C-1706-F9AB-3794-EB4534623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0974" y="2151726"/>
            <a:ext cx="479612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latin typeface="Arial" panose="020B0604020202020204" pitchFamily="34" charset="0"/>
              </a:rPr>
              <a:t>- Скрытая зависимость от глобального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latin typeface="Arial" panose="020B0604020202020204" pitchFamily="34" charset="0"/>
              </a:rPr>
              <a:t>состояния</a:t>
            </a:r>
          </a:p>
          <a:p>
            <a:pPr marL="0" indent="0" eaLnBrk="0" fontAlgn="base" hangingPunct="0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latin typeface="Arial" panose="020B0604020202020204" pitchFamily="34" charset="0"/>
              </a:rPr>
              <a:t>- Затруднённое тестирование</a:t>
            </a:r>
          </a:p>
          <a:p>
            <a:pPr marL="0" indent="0" eaLnBrk="0" fontAlgn="base" hangingPunct="0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latin typeface="Arial" panose="020B0604020202020204" pitchFamily="34" charset="0"/>
              </a:rPr>
              <a:t>- Нарушает принцип единственной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latin typeface="Arial" panose="020B0604020202020204" pitchFamily="34" charset="0"/>
              </a:rPr>
              <a:t>ответственности класса</a:t>
            </a:r>
          </a:p>
        </p:txBody>
      </p:sp>
    </p:spTree>
    <p:extLst>
      <p:ext uri="{BB962C8B-B14F-4D97-AF65-F5344CB8AC3E}">
        <p14:creationId xmlns:p14="http://schemas.microsoft.com/office/powerpoint/2010/main" val="533090870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456</Words>
  <Application>Microsoft Office PowerPoint</Application>
  <PresentationFormat>Широкоэкранный</PresentationFormat>
  <Paragraphs>49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Aptos</vt:lpstr>
      <vt:lpstr>Arial</vt:lpstr>
      <vt:lpstr>Calisto MT</vt:lpstr>
      <vt:lpstr>Univers Condensed</vt:lpstr>
      <vt:lpstr>ChronicleVTI</vt:lpstr>
      <vt:lpstr>Обзор паттерна Singleton</vt:lpstr>
      <vt:lpstr>План занятия</vt:lpstr>
      <vt:lpstr>Что такое SINGLETON?</vt:lpstr>
      <vt:lpstr>Где нужен Singleton?</vt:lpstr>
      <vt:lpstr>UML-Диаграмма SINGLETON</vt:lpstr>
      <vt:lpstr>Ленивый SIngleton</vt:lpstr>
      <vt:lpstr>Многопоточный Singleton</vt:lpstr>
      <vt:lpstr>Многопоточный Singleton</vt:lpstr>
      <vt:lpstr>ПЛЮСЫ И МИНУСЫ</vt:lpstr>
      <vt:lpstr>Отношения с другими паттернами</vt:lpstr>
      <vt:lpstr>Отношения с другими паттернами</vt:lpstr>
      <vt:lpstr>Отношения с другими паттернами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Artem Scherbinin</dc:creator>
  <cp:lastModifiedBy>Artem Scherbinin</cp:lastModifiedBy>
  <cp:revision>2</cp:revision>
  <dcterms:created xsi:type="dcterms:W3CDTF">2025-06-18T09:36:43Z</dcterms:created>
  <dcterms:modified xsi:type="dcterms:W3CDTF">2025-06-18T11:36:00Z</dcterms:modified>
</cp:coreProperties>
</file>