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66" r:id="rId4"/>
    <p:sldId id="258" r:id="rId5"/>
    <p:sldId id="259" r:id="rId6"/>
    <p:sldId id="260" r:id="rId7"/>
    <p:sldId id="264" r:id="rId8"/>
    <p:sldId id="265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88"/>
    <p:restoredTop sz="94633"/>
  </p:normalViewPr>
  <p:slideViewPr>
    <p:cSldViewPr snapToGrid="0">
      <p:cViewPr>
        <p:scale>
          <a:sx n="125" d="100"/>
          <a:sy n="125" d="100"/>
        </p:scale>
        <p:origin x="640" y="1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2c161430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2c161430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2c161430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2c161430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429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2c161430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2c161430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2c1614303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2c1614303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2c161430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2c161430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e5523acd3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e5523acd3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e462d57c9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e462d57c9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https://git.herzen.spb.ru/200404/yans-task-2/raw/master/assets/functions-page.png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203199"/>
            <a:ext cx="8520600" cy="116081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800" b="1" dirty="0">
                <a:latin typeface="Times New Roman"/>
                <a:ea typeface="Times New Roman"/>
                <a:cs typeface="Times New Roman"/>
                <a:sym typeface="Times New Roman"/>
              </a:rPr>
              <a:t>Оптимизация выполнения </a:t>
            </a:r>
            <a:r>
              <a:rPr lang="en-GB" sz="2800" b="1" dirty="0">
                <a:latin typeface="Times New Roman"/>
                <a:ea typeface="Times New Roman"/>
                <a:cs typeface="Times New Roman"/>
                <a:sym typeface="Times New Roman"/>
              </a:rPr>
              <a:t>serverless-</a:t>
            </a:r>
            <a:r>
              <a:rPr lang="ru-RU" sz="2800" b="1" dirty="0">
                <a:latin typeface="Times New Roman"/>
                <a:ea typeface="Times New Roman"/>
                <a:cs typeface="Times New Roman"/>
                <a:sym typeface="Times New Roman"/>
              </a:rPr>
              <a:t>функций на облачных инфраструктурах на основе импортозамещения</a:t>
            </a:r>
            <a:endParaRPr sz="2800" b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4735200" y="2197102"/>
            <a:ext cx="4408800" cy="27431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5461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Выполнил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студент 4 курса</a:t>
            </a: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09.03.01 Информатика и вычислительная техника, Технологии разработки программного  обеспечения</a:t>
            </a:r>
            <a:endParaRPr lang="ru"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Величко Арсений Александрович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 rtl="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Руководитель</a:t>
            </a:r>
            <a:r>
              <a:rPr lang="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54610" lvl="0" indent="0" algn="l">
              <a:lnSpc>
                <a:spcPct val="115000"/>
              </a:lnSpc>
              <a:spcBef>
                <a:spcPts val="430"/>
              </a:spcBef>
              <a:spcAft>
                <a:spcPts val="430"/>
              </a:spcAft>
              <a:buClr>
                <a:schemeClr val="dk1"/>
              </a:buClr>
              <a:buSzPts val="1100"/>
            </a:pPr>
            <a:r>
              <a:rPr lang="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к.п.н., доцент</a:t>
            </a:r>
            <a:r>
              <a:rPr lang="ru" sz="16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Государев Илья Борисович</a:t>
            </a:r>
            <a:endParaRPr sz="1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dirty="0">
                <a:latin typeface="Times New Roman"/>
                <a:cs typeface="Times New Roman"/>
              </a:rPr>
              <a:t>Актуальность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427400"/>
            <a:ext cx="8520600" cy="25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Актуальность работы обусловлена существующим противоречием между постоянно возрастающей потребностью отечественных организаций в оптимизации производительности и стоимости эксплуатации </a:t>
            </a:r>
            <a:r>
              <a:rPr lang="en-GB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serverless-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функций на национальной облачной инфраструктуре и отсутствием специализированных инструментов и приложений, способных эффективно решать данные задачи.</a:t>
            </a:r>
            <a:endParaRPr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 dirty="0">
                <a:latin typeface="Times New Roman"/>
                <a:cs typeface="Times New Roman"/>
              </a:rPr>
              <a:t>Предмет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427400"/>
            <a:ext cx="8520600" cy="25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Предметом исследования являются методы и программные средства автоматизированной оптимизации выполнения </a:t>
            </a:r>
            <a:r>
              <a:rPr lang="en-GB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serverless-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функций в отечественных облачных инфраструктурах, обеспечивающие сокращение времени обработки вызовов и снижение затрат вычислительных ресурсов при миграции организаций на национальные платформы в условиях политики импортозамещения</a:t>
            </a:r>
            <a:endParaRPr dirty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2427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dirty="0">
                <a:latin typeface="Times New Roman"/>
                <a:ea typeface="Times New Roman"/>
                <a:cs typeface="Times New Roman"/>
                <a:sym typeface="Times New Roman"/>
              </a:rPr>
              <a:t>Цель</a:t>
            </a:r>
            <a:endParaRPr sz="30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700" y="1507600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spcAft>
                <a:spcPts val="1600"/>
              </a:spcAft>
              <a:buNone/>
            </a:pPr>
            <a:r>
              <a:rPr lang="ru-RU" dirty="0">
                <a:solidFill>
                  <a:schemeClr val="tx1"/>
                </a:solidFill>
                <a:latin typeface="Times New Roman"/>
                <a:cs typeface="Times New Roman"/>
                <a:sym typeface="Times New Roman"/>
              </a:rPr>
              <a:t>Цель данной работы заключается в разработке программного комплекса для автоматизированного запуска, анализа и оптимизации производительности </a:t>
            </a:r>
            <a:r>
              <a:rPr lang="en-GB" dirty="0">
                <a:solidFill>
                  <a:schemeClr val="tx1"/>
                </a:solidFill>
                <a:latin typeface="Times New Roman"/>
                <a:cs typeface="Times New Roman"/>
                <a:sym typeface="Times New Roman"/>
              </a:rPr>
              <a:t>serverless-</a:t>
            </a:r>
            <a:r>
              <a:rPr lang="ru-RU" dirty="0">
                <a:solidFill>
                  <a:schemeClr val="tx1"/>
                </a:solidFill>
                <a:latin typeface="Times New Roman"/>
                <a:cs typeface="Times New Roman"/>
                <a:sym typeface="Times New Roman"/>
              </a:rPr>
              <a:t>функций, размещенных на отечественной облачной инфраструктуре.</a:t>
            </a:r>
            <a:endParaRPr dirty="0">
              <a:solidFill>
                <a:schemeClr val="tx1"/>
              </a:solidFill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69" name="Google Shape;6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  <a:sym typeface="Times New Roman"/>
              </a:rPr>
              <a:t>Задачи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325600" cy="10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just">
              <a:buFont typeface="+mj-lt"/>
              <a:buAutoNum type="arabicPeriod"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</a:t>
            </a:r>
            <a:r>
              <a:rPr lang="en-GE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существующих подходов к реализации и оптимизации serverless-функций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E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Font typeface="+mj-lt"/>
              <a:buAutoNum type="arabicPeriod"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специфику платформы Yandex 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Cloud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Functions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выявить отличия и особенности по сравнению с зарубежными аналогами.</a:t>
            </a:r>
            <a:endParaRPr lang="en-GE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Font typeface="+mj-lt"/>
              <a:buAutoNum type="arabicPeriod"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архитектуру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подходящие инструменты и технологии для реализации серверной и клиентской частей программного продукта.</a:t>
            </a:r>
            <a:endParaRPr lang="en-GE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Font typeface="+mj-lt"/>
              <a:buAutoNum type="arabicPeriod"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Реализовать модули автоматизированной оптимизации кода с помощью больших языковых моделей.</a:t>
            </a:r>
            <a:endParaRPr lang="en-GE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Font typeface="+mj-lt"/>
              <a:buAutoNum type="arabicPeriod"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пользовательский интерфейс, обеспечивающий возможность управления, тестирования и анализа функций в режиме реального времени.</a:t>
            </a:r>
            <a:endParaRPr lang="en-GE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Font typeface="+mj-lt"/>
              <a:buAutoNum type="arabicPeriod"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тестирование и проверку работоспособности разработанного программного продукта на примере реальных serverless-функций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платформе Yandex 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Cloud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Functions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E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Google Shape;76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  <a:sym typeface="Times New Roman"/>
              </a:rPr>
              <a:t>Инструменты и технологии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6</a:t>
            </a:fld>
            <a:endParaRPr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7E83B39-7350-74AF-820D-69D426BD5D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407202"/>
              </p:ext>
            </p:extLst>
          </p:nvPr>
        </p:nvGraphicFramePr>
        <p:xfrm>
          <a:off x="978810" y="1088021"/>
          <a:ext cx="7186380" cy="35769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93190">
                  <a:extLst>
                    <a:ext uri="{9D8B030D-6E8A-4147-A177-3AD203B41FA5}">
                      <a16:colId xmlns:a16="http://schemas.microsoft.com/office/drawing/2014/main" val="95339789"/>
                    </a:ext>
                  </a:extLst>
                </a:gridCol>
                <a:gridCol w="3593190">
                  <a:extLst>
                    <a:ext uri="{9D8B030D-6E8A-4147-A177-3AD203B41FA5}">
                      <a16:colId xmlns:a16="http://schemas.microsoft.com/office/drawing/2014/main" val="338969742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Фронтенд</a:t>
                      </a:r>
                      <a:endParaRPr lang="en-GE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4081" marR="284081" marT="142040" marB="14204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Бекенд</a:t>
                      </a:r>
                      <a:endParaRPr lang="en-GE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4081" marR="284081" marT="142040" marB="142040" anchor="b"/>
                </a:tc>
                <a:extLst>
                  <a:ext uri="{0D108BD9-81ED-4DB2-BD59-A6C34878D82A}">
                    <a16:rowId xmlns:a16="http://schemas.microsoft.com/office/drawing/2014/main" val="2374206607"/>
                  </a:ext>
                </a:extLst>
              </a:tr>
              <a:tr h="3018585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JavaScript ES2022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React 18.2.0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Material-UI 5.13.2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Axios 1.9.0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Chart.js</a:t>
                      </a: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4.3.0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React Router DOM 6.11.2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React Scripts 5.0.1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Emotion 11.11.0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OpenAPI</a:t>
                      </a: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TypeScript </a:t>
                      </a:r>
                      <a:r>
                        <a:rPr lang="en-GB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Codegen</a:t>
                      </a: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0.29.0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Docker</a:t>
                      </a:r>
                      <a:endParaRPr lang="en-GE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4081" marR="284081" marT="142040" marB="14204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Python 3.13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FastAPI</a:t>
                      </a: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0.110.0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Uvicorn</a:t>
                      </a: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0.29.0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Pydantic</a:t>
                      </a: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2.6.3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Pydantic</a:t>
                      </a: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AI 0.2.6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SQLAlchemy</a:t>
                      </a: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2.0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AsyncPG</a:t>
                      </a: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0.30.0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PostgreSQL 16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OpenAI API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Anthropic API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Docker</a:t>
                      </a:r>
                    </a:p>
                  </a:txBody>
                  <a:tcPr marL="284081" marR="284081" marT="142040" marB="142040"/>
                </a:tc>
                <a:extLst>
                  <a:ext uri="{0D108BD9-81ED-4DB2-BD59-A6C34878D82A}">
                    <a16:rowId xmlns:a16="http://schemas.microsoft.com/office/drawing/2014/main" val="373567269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Times New Roman"/>
                <a:cs typeface="Times New Roman"/>
              </a:rPr>
              <a:t>Результат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110" name="Google Shape;110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7</a:t>
            </a:fld>
            <a:endParaRPr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BA0A9828-F72F-6C94-E99C-45DAC7CF89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E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C0698CD-BFA7-9B09-1B27-11F3F66549FF}"/>
              </a:ext>
            </a:extLst>
          </p:cNvPr>
          <p:cNvGrpSpPr/>
          <p:nvPr/>
        </p:nvGrpSpPr>
        <p:grpSpPr>
          <a:xfrm>
            <a:off x="2557151" y="1017725"/>
            <a:ext cx="4029698" cy="3902437"/>
            <a:chOff x="2865120" y="1057648"/>
            <a:chExt cx="4029698" cy="3902437"/>
          </a:xfrm>
        </p:grpSpPr>
        <p:pic>
          <p:nvPicPr>
            <p:cNvPr id="1025" name="Picture 18">
              <a:extLst>
                <a:ext uri="{FF2B5EF4-FFF2-40B4-BE49-F238E27FC236}">
                  <a16:creationId xmlns:a16="http://schemas.microsoft.com/office/drawing/2014/main" id="{AF68593B-DCD2-8F5D-136F-2ADA4E7211F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 r:link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5120" y="1057648"/>
              <a:ext cx="4029698" cy="324446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C5BB204-6534-AE9C-A36D-24ADD21D80E1}"/>
                </a:ext>
              </a:extLst>
            </p:cNvPr>
            <p:cNvSpPr txBox="1"/>
            <p:nvPr/>
          </p:nvSpPr>
          <p:spPr>
            <a:xfrm>
              <a:off x="2865120" y="4436865"/>
              <a:ext cx="40296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Рис. </a:t>
              </a:r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Скриншот домашней страницы </a:t>
              </a:r>
              <a:b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веб-интерфейса приложения</a:t>
              </a:r>
              <a:endParaRPr lang="en-GE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>
            <a:spLocks noGrp="1"/>
          </p:cNvSpPr>
          <p:nvPr>
            <p:ph type="body" idx="1"/>
          </p:nvPr>
        </p:nvSpPr>
        <p:spPr>
          <a:xfrm>
            <a:off x="311700" y="13557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3000" dirty="0">
                <a:solidFill>
                  <a:schemeClr val="dk1"/>
                </a:solidFill>
                <a:latin typeface="Times New Roman"/>
                <a:cs typeface="Times New Roman"/>
              </a:rPr>
              <a:t>Демонстрация работы продукта</a:t>
            </a:r>
            <a:endParaRPr sz="3000" dirty="0">
              <a:solidFill>
                <a:schemeClr val="dk1"/>
              </a:solidFill>
              <a:latin typeface="Times New Roman"/>
              <a:cs typeface="Times New Roman"/>
            </a:endParaRPr>
          </a:p>
        </p:txBody>
      </p:sp>
      <p:sp>
        <p:nvSpPr>
          <p:cNvPr id="116" name="Google Shape;116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8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306</Words>
  <Application>Microsoft Macintosh PowerPoint</Application>
  <PresentationFormat>On-screen Show (16:9)</PresentationFormat>
  <Paragraphs>54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Times New Roman</vt:lpstr>
      <vt:lpstr>Simple Light</vt:lpstr>
      <vt:lpstr>Оптимизация выполнения serverless-функций на облачных инфраструктурах на основе импортозамещения</vt:lpstr>
      <vt:lpstr>Актуальность</vt:lpstr>
      <vt:lpstr>Предмет</vt:lpstr>
      <vt:lpstr>Цель</vt:lpstr>
      <vt:lpstr>Задачи</vt:lpstr>
      <vt:lpstr>Инструменты и технологии</vt:lpstr>
      <vt:lpstr>Результат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ВКР</dc:title>
  <dc:creator>Светлана Гончарова</dc:creator>
  <cp:lastModifiedBy>Арсений Александрович Величко</cp:lastModifiedBy>
  <cp:revision>4</cp:revision>
  <dcterms:modified xsi:type="dcterms:W3CDTF">2025-06-07T14:53:47Z</dcterms:modified>
</cp:coreProperties>
</file>