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7e0e6b87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7e0e6b87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7e0e6b87f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7e0e6b87f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7e0e6b87f2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7e0e6b87f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e0e6b87f2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e0e6b87f2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7e0e6b87f2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7e0e6b87f2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7e0e6b87f2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7e0e6b87f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mc:AlternateContent>
    <mc:Choice Requires="p14">
      <p:transition spd="slow" p14:dur="1000">
        <p:fade thruBlk="1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8355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Работа с электронной системой “Охрана труда”.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Перед работой.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96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>
                <a:solidFill>
                  <a:srgbClr val="000000"/>
                </a:solidFill>
              </a:rPr>
              <a:t>Для полной работы в системе может потребоваться </a:t>
            </a:r>
            <a:r>
              <a:rPr lang="ru">
                <a:solidFill>
                  <a:srgbClr val="000000"/>
                </a:solidFill>
              </a:rPr>
              <a:t>регистрация</a:t>
            </a:r>
            <a:r>
              <a:rPr lang="ru">
                <a:solidFill>
                  <a:srgbClr val="000000"/>
                </a:solidFill>
              </a:rPr>
              <a:t> на портале, а так же получение демодоступа, в случае если пользование системой единоразовое.</a:t>
            </a:r>
            <a:br>
              <a:rPr lang="ru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3350" y="2252325"/>
            <a:ext cx="4088886" cy="272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Главная страница.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81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>
                <a:solidFill>
                  <a:srgbClr val="000000"/>
                </a:solidFill>
              </a:rPr>
              <a:t>На главной странице представля панель, которая позволит быстро найти нужный раздел на сайте.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7175" y="2105625"/>
            <a:ext cx="6809642" cy="286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Рекомендации.</a:t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11700" y="1152475"/>
            <a:ext cx="8520600" cy="10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>
                <a:solidFill>
                  <a:srgbClr val="000000"/>
                </a:solidFill>
              </a:rPr>
              <a:t>При нажатии на любой раздел из списка “Рекомендации” на экране откроется список всех разделов, а так же их подразделов, уже по которым можно найти необходимую информацию.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355775"/>
            <a:ext cx="4237843" cy="263532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6"/>
          <p:cNvSpPr txBox="1"/>
          <p:nvPr/>
        </p:nvSpPr>
        <p:spPr>
          <a:xfrm>
            <a:off x="4725000" y="2338025"/>
            <a:ext cx="3941700" cy="25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Так же присутствует возможность поиска темы, через соответствующую строку.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Правовая база.</a:t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520600" cy="173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>
                <a:solidFill>
                  <a:srgbClr val="000000"/>
                </a:solidFill>
              </a:rPr>
              <a:t>В разделе “Правовая база” </a:t>
            </a:r>
            <a:r>
              <a:rPr lang="ru">
                <a:solidFill>
                  <a:srgbClr val="000000"/>
                </a:solidFill>
              </a:rPr>
              <a:t>находится</a:t>
            </a:r>
            <a:r>
              <a:rPr lang="ru">
                <a:solidFill>
                  <a:srgbClr val="000000"/>
                </a:solidFill>
              </a:rPr>
              <a:t> порядка 500 тысяч документов в федеральной базе, 7,5 млн в региональной базе, 42 млн в судебной практике.</a:t>
            </a:r>
            <a:br>
              <a:rPr lang="ru">
                <a:solidFill>
                  <a:srgbClr val="000000"/>
                </a:solidFill>
              </a:rPr>
            </a:br>
            <a:r>
              <a:rPr lang="ru">
                <a:solidFill>
                  <a:srgbClr val="000000"/>
                </a:solidFill>
              </a:rPr>
              <a:t>На главной странице находится список главных документов, а так же документ месяца.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041275"/>
            <a:ext cx="4903126" cy="1949826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7"/>
          <p:cNvSpPr txBox="1"/>
          <p:nvPr/>
        </p:nvSpPr>
        <p:spPr>
          <a:xfrm>
            <a:off x="5471700" y="2986800"/>
            <a:ext cx="2974500" cy="17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Для перехода на эту страницу необходимо на главной странице сайт нажать на одноименную кнопку.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Шаблоны.</a:t>
            </a:r>
            <a:endParaRPr/>
          </a:p>
        </p:txBody>
      </p:sp>
      <p:sp>
        <p:nvSpPr>
          <p:cNvPr id="91" name="Google Shape;91;p18"/>
          <p:cNvSpPr txBox="1"/>
          <p:nvPr>
            <p:ph idx="1" type="body"/>
          </p:nvPr>
        </p:nvSpPr>
        <p:spPr>
          <a:xfrm>
            <a:off x="311700" y="1017725"/>
            <a:ext cx="8520600" cy="79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>
                <a:solidFill>
                  <a:srgbClr val="000000"/>
                </a:solidFill>
              </a:rPr>
              <a:t>На данной странице </a:t>
            </a:r>
            <a:r>
              <a:rPr lang="ru">
                <a:solidFill>
                  <a:srgbClr val="000000"/>
                </a:solidFill>
              </a:rPr>
              <a:t>представлен</a:t>
            </a:r>
            <a:r>
              <a:rPr lang="ru">
                <a:solidFill>
                  <a:srgbClr val="000000"/>
                </a:solidFill>
              </a:rPr>
              <a:t> шаблоны различных документов, а так же примеры ситуаций когда тот или иной документ необходим.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8488" y="1811525"/>
            <a:ext cx="6727025" cy="17430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8"/>
          <p:cNvSpPr txBox="1"/>
          <p:nvPr/>
        </p:nvSpPr>
        <p:spPr>
          <a:xfrm>
            <a:off x="342750" y="3868150"/>
            <a:ext cx="6561300" cy="11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К сожалению, для </a:t>
            </a:r>
            <a:r>
              <a:rPr lang="ru" sz="1800"/>
              <a:t>большинства</a:t>
            </a:r>
            <a:r>
              <a:rPr lang="ru" sz="1800"/>
              <a:t> шаблонов необходима подписка на сайт, или активный пробный доступ.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Справочники.</a:t>
            </a:r>
            <a:endParaRPr/>
          </a:p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311700" y="1152475"/>
            <a:ext cx="8520600" cy="150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>
                <a:solidFill>
                  <a:srgbClr val="000000"/>
                </a:solidFill>
              </a:rPr>
              <a:t>На странице “Справочники” можно найти календарь текущего месяца с указанием праздников, числом рабочих дней и выходных. </a:t>
            </a:r>
            <a:br>
              <a:rPr lang="ru">
                <a:solidFill>
                  <a:srgbClr val="000000"/>
                </a:solidFill>
              </a:rPr>
            </a:br>
            <a:r>
              <a:rPr lang="ru">
                <a:solidFill>
                  <a:srgbClr val="000000"/>
                </a:solidFill>
              </a:rPr>
              <a:t>Так же при наличии подписки можно использовать и другие функции страницы.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5125" y="2656375"/>
            <a:ext cx="6251492" cy="2182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