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sldIdLst>
    <p:sldId id="256" r:id="rId2"/>
    <p:sldId id="257" r:id="rId3"/>
    <p:sldId id="271" r:id="rId4"/>
    <p:sldId id="272" r:id="rId5"/>
    <p:sldId id="258" r:id="rId6"/>
    <p:sldId id="273" r:id="rId7"/>
    <p:sldId id="274" r:id="rId8"/>
    <p:sldId id="275" r:id="rId9"/>
    <p:sldId id="263" r:id="rId10"/>
    <p:sldId id="264" r:id="rId11"/>
  </p:sldIdLst>
  <p:sldSz cx="12192000" cy="6858000"/>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980" autoAdjust="0"/>
    <p:restoredTop sz="82559" autoAdjust="0"/>
  </p:normalViewPr>
  <p:slideViewPr>
    <p:cSldViewPr snapToGrid="0">
      <p:cViewPr varScale="1">
        <p:scale>
          <a:sx n="135" d="100"/>
          <a:sy n="135" d="100"/>
        </p:scale>
        <p:origin x="240" y="8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A6030EB-3A88-4534-91D1-704B5110B313}" type="datetimeFigureOut">
              <a:rPr lang="en-US" smtClean="0"/>
              <a:t>5/23/2023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85DFA02-6749-49E0-B4D9-2B7A9602F243}" type="slidenum">
              <a:rPr lang="en-US" smtClean="0"/>
              <a:t>‹#›</a:t>
            </a:fld>
            <a:endParaRPr lang="en-US"/>
          </a:p>
        </p:txBody>
      </p:sp>
    </p:spTree>
    <p:extLst>
      <p:ext uri="{BB962C8B-B14F-4D97-AF65-F5344CB8AC3E}">
        <p14:creationId xmlns:p14="http://schemas.microsoft.com/office/powerpoint/2010/main" val="218482740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ru-RU" sz="1800" dirty="0">
                <a:effectLst/>
                <a:latin typeface="Times New Roman" panose="02020603050405020304" pitchFamily="18" charset="0"/>
                <a:ea typeface="Times New Roman" panose="02020603050405020304" pitchFamily="18" charset="0"/>
              </a:rPr>
              <a:t>Актуальность - в последнее десятилетие среди всех возможных вариантов распространения информации наиболее популярным стал видеоконтент. В связи с этим возрастает потребность в аналитических подходах к публикации видеороликов среди создателей контента.</a:t>
            </a:r>
          </a:p>
        </p:txBody>
      </p:sp>
      <p:sp>
        <p:nvSpPr>
          <p:cNvPr id="4" name="Slide Number Placeholder 3"/>
          <p:cNvSpPr>
            <a:spLocks noGrp="1"/>
          </p:cNvSpPr>
          <p:nvPr>
            <p:ph type="sldNum" sz="quarter" idx="5"/>
          </p:nvPr>
        </p:nvSpPr>
        <p:spPr/>
        <p:txBody>
          <a:bodyPr/>
          <a:lstStyle/>
          <a:p>
            <a:fld id="{B85DFA02-6749-49E0-B4D9-2B7A9602F243}" type="slidenum">
              <a:rPr lang="en-US" smtClean="0"/>
              <a:t>2</a:t>
            </a:fld>
            <a:endParaRPr lang="en-US"/>
          </a:p>
        </p:txBody>
      </p:sp>
    </p:spTree>
    <p:extLst>
      <p:ext uri="{BB962C8B-B14F-4D97-AF65-F5344CB8AC3E}">
        <p14:creationId xmlns:p14="http://schemas.microsoft.com/office/powerpoint/2010/main" val="356295070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ru-RU" sz="1800" dirty="0">
              <a:effectLst/>
              <a:latin typeface="Times New Roman" panose="02020603050405020304" pitchFamily="18" charset="0"/>
              <a:ea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B85DFA02-6749-49E0-B4D9-2B7A9602F243}" type="slidenum">
              <a:rPr lang="en-US" smtClean="0"/>
              <a:t>3</a:t>
            </a:fld>
            <a:endParaRPr lang="en-US"/>
          </a:p>
        </p:txBody>
      </p:sp>
    </p:spTree>
    <p:extLst>
      <p:ext uri="{BB962C8B-B14F-4D97-AF65-F5344CB8AC3E}">
        <p14:creationId xmlns:p14="http://schemas.microsoft.com/office/powerpoint/2010/main" val="329456514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ru-RU" sz="1800" b="1" dirty="0">
                <a:ln>
                  <a:noFill/>
                </a:ln>
                <a:solidFill>
                  <a:srgbClr val="000000"/>
                </a:solidFill>
                <a:effectLst/>
                <a:latin typeface="Times New Roman" panose="02020603050405020304" pitchFamily="18" charset="0"/>
                <a:ea typeface="Arial Unicode MS"/>
                <a:cs typeface="Arial Unicode MS"/>
              </a:rPr>
              <a:t>Целью </a:t>
            </a:r>
            <a:r>
              <a:rPr lang="ru-RU" sz="1800" dirty="0">
                <a:ln>
                  <a:noFill/>
                </a:ln>
                <a:solidFill>
                  <a:srgbClr val="000000"/>
                </a:solidFill>
                <a:effectLst/>
                <a:latin typeface="Times New Roman" panose="02020603050405020304" pitchFamily="18" charset="0"/>
                <a:ea typeface="Arial Unicode MS"/>
                <a:cs typeface="Arial Unicode MS"/>
              </a:rPr>
              <a:t>выпускной квалификационной работы стала разработка прогнозной модели для расчёта потенциальных показателей загружаемого видеоролика с помощью различных методов обработки больших данных.</a:t>
            </a:r>
            <a:endParaRPr lang="en-US" sz="1800" dirty="0">
              <a:effectLst/>
              <a:latin typeface="Times New Roman" panose="02020603050405020304" pitchFamily="18" charset="0"/>
              <a:ea typeface="Arial Unicode M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ru-RU" sz="1800" dirty="0">
              <a:effectLst/>
              <a:latin typeface="Times New Roman" panose="02020603050405020304" pitchFamily="18" charset="0"/>
              <a:ea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B85DFA02-6749-49E0-B4D9-2B7A9602F243}" type="slidenum">
              <a:rPr lang="en-US" smtClean="0"/>
              <a:t>4</a:t>
            </a:fld>
            <a:endParaRPr lang="en-US"/>
          </a:p>
        </p:txBody>
      </p:sp>
    </p:spTree>
    <p:extLst>
      <p:ext uri="{BB962C8B-B14F-4D97-AF65-F5344CB8AC3E}">
        <p14:creationId xmlns:p14="http://schemas.microsoft.com/office/powerpoint/2010/main" val="334319644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ru-RU" sz="1800" dirty="0">
              <a:effectLst/>
              <a:latin typeface="Times New Roman" panose="02020603050405020304" pitchFamily="18" charset="0"/>
              <a:ea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B85DFA02-6749-49E0-B4D9-2B7A9602F243}" type="slidenum">
              <a:rPr lang="en-US" smtClean="0"/>
              <a:t>6</a:t>
            </a:fld>
            <a:endParaRPr lang="en-US"/>
          </a:p>
        </p:txBody>
      </p:sp>
    </p:spTree>
    <p:extLst>
      <p:ext uri="{BB962C8B-B14F-4D97-AF65-F5344CB8AC3E}">
        <p14:creationId xmlns:p14="http://schemas.microsoft.com/office/powerpoint/2010/main" val="345771982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ru-RU" sz="1800" dirty="0">
              <a:effectLst/>
              <a:latin typeface="Times New Roman" panose="02020603050405020304" pitchFamily="18" charset="0"/>
              <a:ea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B85DFA02-6749-49E0-B4D9-2B7A9602F243}" type="slidenum">
              <a:rPr lang="en-US" smtClean="0"/>
              <a:t>7</a:t>
            </a:fld>
            <a:endParaRPr lang="en-US"/>
          </a:p>
        </p:txBody>
      </p:sp>
    </p:spTree>
    <p:extLst>
      <p:ext uri="{BB962C8B-B14F-4D97-AF65-F5344CB8AC3E}">
        <p14:creationId xmlns:p14="http://schemas.microsoft.com/office/powerpoint/2010/main" val="12110926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ru-RU" sz="1800" dirty="0">
              <a:effectLst/>
              <a:latin typeface="Times New Roman" panose="02020603050405020304" pitchFamily="18" charset="0"/>
              <a:ea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B85DFA02-6749-49E0-B4D9-2B7A9602F243}" type="slidenum">
              <a:rPr lang="en-US" smtClean="0"/>
              <a:t>8</a:t>
            </a:fld>
            <a:endParaRPr lang="en-US"/>
          </a:p>
        </p:txBody>
      </p:sp>
    </p:spTree>
    <p:extLst>
      <p:ext uri="{BB962C8B-B14F-4D97-AF65-F5344CB8AC3E}">
        <p14:creationId xmlns:p14="http://schemas.microsoft.com/office/powerpoint/2010/main" val="273099593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sz="1200" dirty="0">
                <a:latin typeface="Times New Roman" panose="02020603050405020304" pitchFamily="18" charset="0"/>
                <a:cs typeface="Times New Roman" panose="02020603050405020304" pitchFamily="18" charset="0"/>
              </a:rPr>
              <a:t>Внедрение (где, когда, подтверждающие документы)</a:t>
            </a:r>
            <a:br>
              <a:rPr lang="ru-RU" sz="1200" dirty="0">
                <a:latin typeface="Times New Roman" panose="02020603050405020304" pitchFamily="18" charset="0"/>
                <a:cs typeface="Times New Roman" panose="02020603050405020304" pitchFamily="18" charset="0"/>
              </a:rPr>
            </a:br>
            <a:br>
              <a:rPr lang="ru-RU" sz="1200" dirty="0">
                <a:latin typeface="Times New Roman" panose="02020603050405020304" pitchFamily="18" charset="0"/>
                <a:cs typeface="Times New Roman" panose="02020603050405020304" pitchFamily="18" charset="0"/>
              </a:rPr>
            </a:br>
            <a:r>
              <a:rPr lang="ru-RU" sz="1200" dirty="0">
                <a:latin typeface="Times New Roman" panose="02020603050405020304" pitchFamily="18" charset="0"/>
                <a:cs typeface="Times New Roman" panose="02020603050405020304" pitchFamily="18" charset="0"/>
              </a:rPr>
              <a:t>Документы: акт о внедрении; конференции, где были доложены результаты работы (сертификат/диплом/программа конференции)</a:t>
            </a:r>
            <a:endParaRPr lang="en-US" dirty="0"/>
          </a:p>
        </p:txBody>
      </p:sp>
      <p:sp>
        <p:nvSpPr>
          <p:cNvPr id="4" name="Slide Number Placeholder 3"/>
          <p:cNvSpPr>
            <a:spLocks noGrp="1"/>
          </p:cNvSpPr>
          <p:nvPr>
            <p:ph type="sldNum" sz="quarter" idx="5"/>
          </p:nvPr>
        </p:nvSpPr>
        <p:spPr/>
        <p:txBody>
          <a:bodyPr/>
          <a:lstStyle/>
          <a:p>
            <a:fld id="{B85DFA02-6749-49E0-B4D9-2B7A9602F243}" type="slidenum">
              <a:rPr lang="en-US" smtClean="0"/>
              <a:t>9</a:t>
            </a:fld>
            <a:endParaRPr lang="en-US"/>
          </a:p>
        </p:txBody>
      </p:sp>
    </p:spTree>
    <p:extLst>
      <p:ext uri="{BB962C8B-B14F-4D97-AF65-F5344CB8AC3E}">
        <p14:creationId xmlns:p14="http://schemas.microsoft.com/office/powerpoint/2010/main" val="2375960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C0B67D9-636B-4DCF-87DD-6A73DFFD2601}"/>
              </a:ext>
            </a:extLst>
          </p:cNvPr>
          <p:cNvSpPr>
            <a:spLocks noGrp="1"/>
          </p:cNvSpPr>
          <p:nvPr>
            <p:ph type="ctrTitle"/>
          </p:nvPr>
        </p:nvSpPr>
        <p:spPr>
          <a:xfrm>
            <a:off x="1524000" y="1122363"/>
            <a:ext cx="9144000" cy="2387600"/>
          </a:xfrm>
        </p:spPr>
        <p:txBody>
          <a:bodyPr anchor="b"/>
          <a:lstStyle>
            <a:lvl1pPr algn="ctr">
              <a:defRPr sz="6000"/>
            </a:lvl1pPr>
          </a:lstStyle>
          <a:p>
            <a:r>
              <a:rPr lang="ru-RU"/>
              <a:t>Образец заголовка</a:t>
            </a:r>
          </a:p>
        </p:txBody>
      </p:sp>
      <p:sp>
        <p:nvSpPr>
          <p:cNvPr id="3" name="Подзаголовок 2">
            <a:extLst>
              <a:ext uri="{FF2B5EF4-FFF2-40B4-BE49-F238E27FC236}">
                <a16:creationId xmlns:a16="http://schemas.microsoft.com/office/drawing/2014/main" id="{B1E14A06-9E72-4297-BE3B-62FC6505781E}"/>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a:t>Образец подзаголовка</a:t>
            </a:r>
          </a:p>
        </p:txBody>
      </p:sp>
      <p:sp>
        <p:nvSpPr>
          <p:cNvPr id="4" name="Дата 3">
            <a:extLst>
              <a:ext uri="{FF2B5EF4-FFF2-40B4-BE49-F238E27FC236}">
                <a16:creationId xmlns:a16="http://schemas.microsoft.com/office/drawing/2014/main" id="{1B5FDE24-3658-4BB3-B637-4AD9B591DA51}"/>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5" name="Нижний колонтитул 4">
            <a:extLst>
              <a:ext uri="{FF2B5EF4-FFF2-40B4-BE49-F238E27FC236}">
                <a16:creationId xmlns:a16="http://schemas.microsoft.com/office/drawing/2014/main" id="{57CC429C-16B4-4909-A87F-66348B77B5F9}"/>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ED87BBCD-6084-489A-A7F8-0B490BFA7C45}"/>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245555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2E32B63-4B90-4FC3-9F24-57566E618247}"/>
              </a:ext>
            </a:extLst>
          </p:cNvPr>
          <p:cNvSpPr>
            <a:spLocks noGrp="1"/>
          </p:cNvSpPr>
          <p:nvPr>
            <p:ph type="title"/>
          </p:nvPr>
        </p:nvSpPr>
        <p:spPr/>
        <p:txBody>
          <a:bodyPr/>
          <a:lstStyle/>
          <a:p>
            <a:r>
              <a:rPr lang="ru-RU"/>
              <a:t>Образец заголовка</a:t>
            </a:r>
          </a:p>
        </p:txBody>
      </p:sp>
      <p:sp>
        <p:nvSpPr>
          <p:cNvPr id="3" name="Вертикальный текст 2">
            <a:extLst>
              <a:ext uri="{FF2B5EF4-FFF2-40B4-BE49-F238E27FC236}">
                <a16:creationId xmlns:a16="http://schemas.microsoft.com/office/drawing/2014/main" id="{0D89F52E-A82E-4B8B-822C-F5E86E37C8BE}"/>
              </a:ext>
            </a:extLst>
          </p:cNvPr>
          <p:cNvSpPr>
            <a:spLocks noGrp="1"/>
          </p:cNvSpPr>
          <p:nvPr>
            <p:ph type="body" orient="vert" idx="1"/>
          </p:nvPr>
        </p:nvSpPr>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Дата 3">
            <a:extLst>
              <a:ext uri="{FF2B5EF4-FFF2-40B4-BE49-F238E27FC236}">
                <a16:creationId xmlns:a16="http://schemas.microsoft.com/office/drawing/2014/main" id="{29C46131-F069-40D5-8ABE-14FDEBD8F0AA}"/>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5" name="Нижний колонтитул 4">
            <a:extLst>
              <a:ext uri="{FF2B5EF4-FFF2-40B4-BE49-F238E27FC236}">
                <a16:creationId xmlns:a16="http://schemas.microsoft.com/office/drawing/2014/main" id="{EC5BF4FF-F24E-4A6B-99D1-547B880BA297}"/>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764410EA-E7A3-4009-9921-B48DC2966AF0}"/>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3837116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a:extLst>
              <a:ext uri="{FF2B5EF4-FFF2-40B4-BE49-F238E27FC236}">
                <a16:creationId xmlns:a16="http://schemas.microsoft.com/office/drawing/2014/main" id="{2722C7E1-78F4-4789-80C3-C5B2A3DC454A}"/>
              </a:ext>
            </a:extLst>
          </p:cNvPr>
          <p:cNvSpPr>
            <a:spLocks noGrp="1"/>
          </p:cNvSpPr>
          <p:nvPr>
            <p:ph type="title" orient="vert"/>
          </p:nvPr>
        </p:nvSpPr>
        <p:spPr>
          <a:xfrm>
            <a:off x="8724900" y="365125"/>
            <a:ext cx="2628900" cy="5811838"/>
          </a:xfrm>
        </p:spPr>
        <p:txBody>
          <a:bodyPr vert="eaVert"/>
          <a:lstStyle/>
          <a:p>
            <a:r>
              <a:rPr lang="ru-RU"/>
              <a:t>Образец заголовка</a:t>
            </a:r>
          </a:p>
        </p:txBody>
      </p:sp>
      <p:sp>
        <p:nvSpPr>
          <p:cNvPr id="3" name="Вертикальный текст 2">
            <a:extLst>
              <a:ext uri="{FF2B5EF4-FFF2-40B4-BE49-F238E27FC236}">
                <a16:creationId xmlns:a16="http://schemas.microsoft.com/office/drawing/2014/main" id="{59EC8ACE-834E-4D58-8698-CD4A7F407404}"/>
              </a:ext>
            </a:extLst>
          </p:cNvPr>
          <p:cNvSpPr>
            <a:spLocks noGrp="1"/>
          </p:cNvSpPr>
          <p:nvPr>
            <p:ph type="body" orient="vert" idx="1"/>
          </p:nvPr>
        </p:nvSpPr>
        <p:spPr>
          <a:xfrm>
            <a:off x="838200" y="365125"/>
            <a:ext cx="7734300" cy="5811838"/>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Дата 3">
            <a:extLst>
              <a:ext uri="{FF2B5EF4-FFF2-40B4-BE49-F238E27FC236}">
                <a16:creationId xmlns:a16="http://schemas.microsoft.com/office/drawing/2014/main" id="{DD786B1B-17ED-4170-8590-4664FFD40495}"/>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5" name="Нижний колонтитул 4">
            <a:extLst>
              <a:ext uri="{FF2B5EF4-FFF2-40B4-BE49-F238E27FC236}">
                <a16:creationId xmlns:a16="http://schemas.microsoft.com/office/drawing/2014/main" id="{E8BA5EAC-DB54-4E45-9E7A-3E767A2F5719}"/>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05A52250-0B86-45B4-844F-BEB98E864FF8}"/>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401559350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23C1399-6EF5-4AA1-9804-98FA5EC0136B}"/>
              </a:ext>
            </a:extLst>
          </p:cNvPr>
          <p:cNvSpPr>
            <a:spLocks noGrp="1"/>
          </p:cNvSpPr>
          <p:nvPr>
            <p:ph type="title"/>
          </p:nvPr>
        </p:nvSpPr>
        <p:spPr/>
        <p:txBody>
          <a:bodyPr/>
          <a:lstStyle/>
          <a:p>
            <a:r>
              <a:rPr lang="ru-RU"/>
              <a:t>Образец заголовка</a:t>
            </a:r>
          </a:p>
        </p:txBody>
      </p:sp>
      <p:sp>
        <p:nvSpPr>
          <p:cNvPr id="3" name="Объект 2">
            <a:extLst>
              <a:ext uri="{FF2B5EF4-FFF2-40B4-BE49-F238E27FC236}">
                <a16:creationId xmlns:a16="http://schemas.microsoft.com/office/drawing/2014/main" id="{EB184991-4B65-44ED-B492-8C2D8C08CCE5}"/>
              </a:ext>
            </a:extLst>
          </p:cNvPr>
          <p:cNvSpPr>
            <a:spLocks noGrp="1"/>
          </p:cNvSpPr>
          <p:nvPr>
            <p:ph idx="1"/>
          </p:nvPr>
        </p:nvSpPr>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Дата 3">
            <a:extLst>
              <a:ext uri="{FF2B5EF4-FFF2-40B4-BE49-F238E27FC236}">
                <a16:creationId xmlns:a16="http://schemas.microsoft.com/office/drawing/2014/main" id="{DEFFB2EE-E6D7-4924-BFE0-22D338BE11D8}"/>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5" name="Нижний колонтитул 4">
            <a:extLst>
              <a:ext uri="{FF2B5EF4-FFF2-40B4-BE49-F238E27FC236}">
                <a16:creationId xmlns:a16="http://schemas.microsoft.com/office/drawing/2014/main" id="{A6A403E8-61F5-439A-A862-A65209904037}"/>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7F974D0C-8DB6-4552-A491-723EBF745585}"/>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41396488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FF47528-801C-45BA-B2B3-F91D9F389C29}"/>
              </a:ext>
            </a:extLst>
          </p:cNvPr>
          <p:cNvSpPr>
            <a:spLocks noGrp="1"/>
          </p:cNvSpPr>
          <p:nvPr>
            <p:ph type="title"/>
          </p:nvPr>
        </p:nvSpPr>
        <p:spPr>
          <a:xfrm>
            <a:off x="831850" y="1709738"/>
            <a:ext cx="10515600" cy="2852737"/>
          </a:xfrm>
        </p:spPr>
        <p:txBody>
          <a:bodyPr anchor="b"/>
          <a:lstStyle>
            <a:lvl1pPr>
              <a:defRPr sz="6000"/>
            </a:lvl1pPr>
          </a:lstStyle>
          <a:p>
            <a:r>
              <a:rPr lang="ru-RU"/>
              <a:t>Образец заголовка</a:t>
            </a:r>
          </a:p>
        </p:txBody>
      </p:sp>
      <p:sp>
        <p:nvSpPr>
          <p:cNvPr id="3" name="Текст 2">
            <a:extLst>
              <a:ext uri="{FF2B5EF4-FFF2-40B4-BE49-F238E27FC236}">
                <a16:creationId xmlns:a16="http://schemas.microsoft.com/office/drawing/2014/main" id="{F119AC44-BEA5-4E77-A939-0F7C1F59F192}"/>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a:t>Образец текста</a:t>
            </a:r>
          </a:p>
        </p:txBody>
      </p:sp>
      <p:sp>
        <p:nvSpPr>
          <p:cNvPr id="4" name="Дата 3">
            <a:extLst>
              <a:ext uri="{FF2B5EF4-FFF2-40B4-BE49-F238E27FC236}">
                <a16:creationId xmlns:a16="http://schemas.microsoft.com/office/drawing/2014/main" id="{26E84694-9140-4910-B145-49206E6CE668}"/>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5" name="Нижний колонтитул 4">
            <a:extLst>
              <a:ext uri="{FF2B5EF4-FFF2-40B4-BE49-F238E27FC236}">
                <a16:creationId xmlns:a16="http://schemas.microsoft.com/office/drawing/2014/main" id="{3B514964-C08D-4D42-AD1B-FBC284DB13DE}"/>
              </a:ext>
            </a:extLst>
          </p:cNvPr>
          <p:cNvSpPr>
            <a:spLocks noGrp="1"/>
          </p:cNvSpPr>
          <p:nvPr>
            <p:ph type="ftr" sz="quarter" idx="11"/>
          </p:nvPr>
        </p:nvSpPr>
        <p:spPr/>
        <p:txBody>
          <a:bodyPr/>
          <a:lstStyle/>
          <a:p>
            <a:endParaRPr lang="ru-RU"/>
          </a:p>
        </p:txBody>
      </p:sp>
      <p:sp>
        <p:nvSpPr>
          <p:cNvPr id="6" name="Номер слайда 5">
            <a:extLst>
              <a:ext uri="{FF2B5EF4-FFF2-40B4-BE49-F238E27FC236}">
                <a16:creationId xmlns:a16="http://schemas.microsoft.com/office/drawing/2014/main" id="{262A7D08-5C5C-4DD3-884F-E9D0C0796768}"/>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7560919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8B735EF-BA73-4267-A9F5-9E1F190EBC70}"/>
              </a:ext>
            </a:extLst>
          </p:cNvPr>
          <p:cNvSpPr>
            <a:spLocks noGrp="1"/>
          </p:cNvSpPr>
          <p:nvPr>
            <p:ph type="title"/>
          </p:nvPr>
        </p:nvSpPr>
        <p:spPr/>
        <p:txBody>
          <a:bodyPr/>
          <a:lstStyle/>
          <a:p>
            <a:r>
              <a:rPr lang="ru-RU"/>
              <a:t>Образец заголовка</a:t>
            </a:r>
          </a:p>
        </p:txBody>
      </p:sp>
      <p:sp>
        <p:nvSpPr>
          <p:cNvPr id="3" name="Объект 2">
            <a:extLst>
              <a:ext uri="{FF2B5EF4-FFF2-40B4-BE49-F238E27FC236}">
                <a16:creationId xmlns:a16="http://schemas.microsoft.com/office/drawing/2014/main" id="{AF655F20-C3BE-4864-B942-60B2369BCC36}"/>
              </a:ext>
            </a:extLst>
          </p:cNvPr>
          <p:cNvSpPr>
            <a:spLocks noGrp="1"/>
          </p:cNvSpPr>
          <p:nvPr>
            <p:ph sz="half" idx="1"/>
          </p:nvPr>
        </p:nvSpPr>
        <p:spPr>
          <a:xfrm>
            <a:off x="838200" y="1825625"/>
            <a:ext cx="5181600" cy="4351338"/>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Объект 3">
            <a:extLst>
              <a:ext uri="{FF2B5EF4-FFF2-40B4-BE49-F238E27FC236}">
                <a16:creationId xmlns:a16="http://schemas.microsoft.com/office/drawing/2014/main" id="{297BAAFF-321F-4D65-A004-D015426712C2}"/>
              </a:ext>
            </a:extLst>
          </p:cNvPr>
          <p:cNvSpPr>
            <a:spLocks noGrp="1"/>
          </p:cNvSpPr>
          <p:nvPr>
            <p:ph sz="half" idx="2"/>
          </p:nvPr>
        </p:nvSpPr>
        <p:spPr>
          <a:xfrm>
            <a:off x="6172200" y="1825625"/>
            <a:ext cx="5181600" cy="4351338"/>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5" name="Дата 4">
            <a:extLst>
              <a:ext uri="{FF2B5EF4-FFF2-40B4-BE49-F238E27FC236}">
                <a16:creationId xmlns:a16="http://schemas.microsoft.com/office/drawing/2014/main" id="{12180D1E-89CF-4559-B8D7-8E973C77FF8B}"/>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6" name="Нижний колонтитул 5">
            <a:extLst>
              <a:ext uri="{FF2B5EF4-FFF2-40B4-BE49-F238E27FC236}">
                <a16:creationId xmlns:a16="http://schemas.microsoft.com/office/drawing/2014/main" id="{AC928232-C435-40FF-ADE0-6D05321B6704}"/>
              </a:ext>
            </a:extLst>
          </p:cNvPr>
          <p:cNvSpPr>
            <a:spLocks noGrp="1"/>
          </p:cNvSpPr>
          <p:nvPr>
            <p:ph type="ftr" sz="quarter" idx="11"/>
          </p:nvPr>
        </p:nvSpPr>
        <p:spPr/>
        <p:txBody>
          <a:bodyPr/>
          <a:lstStyle/>
          <a:p>
            <a:endParaRPr lang="ru-RU"/>
          </a:p>
        </p:txBody>
      </p:sp>
      <p:sp>
        <p:nvSpPr>
          <p:cNvPr id="7" name="Номер слайда 6">
            <a:extLst>
              <a:ext uri="{FF2B5EF4-FFF2-40B4-BE49-F238E27FC236}">
                <a16:creationId xmlns:a16="http://schemas.microsoft.com/office/drawing/2014/main" id="{A6EB7D8A-7595-4A6A-95BD-4C188BAD3A61}"/>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413871728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6BD05CAD-EE3C-4EFD-BC29-3EBBF1A1B3AA}"/>
              </a:ext>
            </a:extLst>
          </p:cNvPr>
          <p:cNvSpPr>
            <a:spLocks noGrp="1"/>
          </p:cNvSpPr>
          <p:nvPr>
            <p:ph type="title"/>
          </p:nvPr>
        </p:nvSpPr>
        <p:spPr>
          <a:xfrm>
            <a:off x="839788" y="365125"/>
            <a:ext cx="10515600" cy="1325563"/>
          </a:xfrm>
        </p:spPr>
        <p:txBody>
          <a:bodyPr/>
          <a:lstStyle/>
          <a:p>
            <a:r>
              <a:rPr lang="ru-RU"/>
              <a:t>Образец заголовка</a:t>
            </a:r>
          </a:p>
        </p:txBody>
      </p:sp>
      <p:sp>
        <p:nvSpPr>
          <p:cNvPr id="3" name="Текст 2">
            <a:extLst>
              <a:ext uri="{FF2B5EF4-FFF2-40B4-BE49-F238E27FC236}">
                <a16:creationId xmlns:a16="http://schemas.microsoft.com/office/drawing/2014/main" id="{426AED3C-1E72-4D5F-BABA-FEA5E7E30C1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4" name="Объект 3">
            <a:extLst>
              <a:ext uri="{FF2B5EF4-FFF2-40B4-BE49-F238E27FC236}">
                <a16:creationId xmlns:a16="http://schemas.microsoft.com/office/drawing/2014/main" id="{87939BF0-C227-4B5E-AE96-3702EA897DB7}"/>
              </a:ext>
            </a:extLst>
          </p:cNvPr>
          <p:cNvSpPr>
            <a:spLocks noGrp="1"/>
          </p:cNvSpPr>
          <p:nvPr>
            <p:ph sz="half" idx="2"/>
          </p:nvPr>
        </p:nvSpPr>
        <p:spPr>
          <a:xfrm>
            <a:off x="839788" y="2505075"/>
            <a:ext cx="5157787" cy="3684588"/>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5" name="Текст 4">
            <a:extLst>
              <a:ext uri="{FF2B5EF4-FFF2-40B4-BE49-F238E27FC236}">
                <a16:creationId xmlns:a16="http://schemas.microsoft.com/office/drawing/2014/main" id="{623DA5EF-C8D0-46A9-BF0F-6341CA99AA15}"/>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6" name="Объект 5">
            <a:extLst>
              <a:ext uri="{FF2B5EF4-FFF2-40B4-BE49-F238E27FC236}">
                <a16:creationId xmlns:a16="http://schemas.microsoft.com/office/drawing/2014/main" id="{2DFD012E-10E0-450E-BE56-49ACB8ECE26A}"/>
              </a:ext>
            </a:extLst>
          </p:cNvPr>
          <p:cNvSpPr>
            <a:spLocks noGrp="1"/>
          </p:cNvSpPr>
          <p:nvPr>
            <p:ph sz="quarter" idx="4"/>
          </p:nvPr>
        </p:nvSpPr>
        <p:spPr>
          <a:xfrm>
            <a:off x="6172200" y="2505075"/>
            <a:ext cx="5183188" cy="3684588"/>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7" name="Дата 6">
            <a:extLst>
              <a:ext uri="{FF2B5EF4-FFF2-40B4-BE49-F238E27FC236}">
                <a16:creationId xmlns:a16="http://schemas.microsoft.com/office/drawing/2014/main" id="{5144205A-7AF7-42DB-BF7C-9199E53F61AE}"/>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8" name="Нижний колонтитул 7">
            <a:extLst>
              <a:ext uri="{FF2B5EF4-FFF2-40B4-BE49-F238E27FC236}">
                <a16:creationId xmlns:a16="http://schemas.microsoft.com/office/drawing/2014/main" id="{EDD541D4-34AB-4584-8ED2-BA14E23B658C}"/>
              </a:ext>
            </a:extLst>
          </p:cNvPr>
          <p:cNvSpPr>
            <a:spLocks noGrp="1"/>
          </p:cNvSpPr>
          <p:nvPr>
            <p:ph type="ftr" sz="quarter" idx="11"/>
          </p:nvPr>
        </p:nvSpPr>
        <p:spPr/>
        <p:txBody>
          <a:bodyPr/>
          <a:lstStyle/>
          <a:p>
            <a:endParaRPr lang="ru-RU"/>
          </a:p>
        </p:txBody>
      </p:sp>
      <p:sp>
        <p:nvSpPr>
          <p:cNvPr id="9" name="Номер слайда 8">
            <a:extLst>
              <a:ext uri="{FF2B5EF4-FFF2-40B4-BE49-F238E27FC236}">
                <a16:creationId xmlns:a16="http://schemas.microsoft.com/office/drawing/2014/main" id="{CF97D53A-B1B2-41C7-B80F-AD244D2498AA}"/>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272185668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4453FB9A-050E-436F-81E5-A21D9D68F9F3}"/>
              </a:ext>
            </a:extLst>
          </p:cNvPr>
          <p:cNvSpPr>
            <a:spLocks noGrp="1"/>
          </p:cNvSpPr>
          <p:nvPr>
            <p:ph type="title"/>
          </p:nvPr>
        </p:nvSpPr>
        <p:spPr/>
        <p:txBody>
          <a:bodyPr/>
          <a:lstStyle/>
          <a:p>
            <a:r>
              <a:rPr lang="ru-RU"/>
              <a:t>Образец заголовка</a:t>
            </a:r>
          </a:p>
        </p:txBody>
      </p:sp>
      <p:sp>
        <p:nvSpPr>
          <p:cNvPr id="3" name="Дата 2">
            <a:extLst>
              <a:ext uri="{FF2B5EF4-FFF2-40B4-BE49-F238E27FC236}">
                <a16:creationId xmlns:a16="http://schemas.microsoft.com/office/drawing/2014/main" id="{2D0D5B7A-5D9B-4096-B926-7EDB8AB2BE17}"/>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4" name="Нижний колонтитул 3">
            <a:extLst>
              <a:ext uri="{FF2B5EF4-FFF2-40B4-BE49-F238E27FC236}">
                <a16:creationId xmlns:a16="http://schemas.microsoft.com/office/drawing/2014/main" id="{F06D0BB8-46BA-4A81-90FC-862129235015}"/>
              </a:ext>
            </a:extLst>
          </p:cNvPr>
          <p:cNvSpPr>
            <a:spLocks noGrp="1"/>
          </p:cNvSpPr>
          <p:nvPr>
            <p:ph type="ftr" sz="quarter" idx="11"/>
          </p:nvPr>
        </p:nvSpPr>
        <p:spPr/>
        <p:txBody>
          <a:bodyPr/>
          <a:lstStyle/>
          <a:p>
            <a:endParaRPr lang="ru-RU"/>
          </a:p>
        </p:txBody>
      </p:sp>
      <p:sp>
        <p:nvSpPr>
          <p:cNvPr id="5" name="Номер слайда 4">
            <a:extLst>
              <a:ext uri="{FF2B5EF4-FFF2-40B4-BE49-F238E27FC236}">
                <a16:creationId xmlns:a16="http://schemas.microsoft.com/office/drawing/2014/main" id="{425754AD-8274-4C9E-98AF-EEE7C8DA61EF}"/>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212536490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a:extLst>
              <a:ext uri="{FF2B5EF4-FFF2-40B4-BE49-F238E27FC236}">
                <a16:creationId xmlns:a16="http://schemas.microsoft.com/office/drawing/2014/main" id="{4BA272C9-C0C2-4D06-A161-AFFF224654EA}"/>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3" name="Нижний колонтитул 2">
            <a:extLst>
              <a:ext uri="{FF2B5EF4-FFF2-40B4-BE49-F238E27FC236}">
                <a16:creationId xmlns:a16="http://schemas.microsoft.com/office/drawing/2014/main" id="{5B7A0CF7-2DBE-4AA0-98E0-E4970FDA4F51}"/>
              </a:ext>
            </a:extLst>
          </p:cNvPr>
          <p:cNvSpPr>
            <a:spLocks noGrp="1"/>
          </p:cNvSpPr>
          <p:nvPr>
            <p:ph type="ftr" sz="quarter" idx="11"/>
          </p:nvPr>
        </p:nvSpPr>
        <p:spPr/>
        <p:txBody>
          <a:bodyPr/>
          <a:lstStyle/>
          <a:p>
            <a:endParaRPr lang="ru-RU"/>
          </a:p>
        </p:txBody>
      </p:sp>
      <p:sp>
        <p:nvSpPr>
          <p:cNvPr id="4" name="Номер слайда 3">
            <a:extLst>
              <a:ext uri="{FF2B5EF4-FFF2-40B4-BE49-F238E27FC236}">
                <a16:creationId xmlns:a16="http://schemas.microsoft.com/office/drawing/2014/main" id="{77B4CBE9-7A14-4EAF-8918-DE40AA77728A}"/>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689518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FCB46E03-293B-4D87-BFA8-7D2D6B06FCEF}"/>
              </a:ext>
            </a:extLst>
          </p:cNvPr>
          <p:cNvSpPr>
            <a:spLocks noGrp="1"/>
          </p:cNvSpPr>
          <p:nvPr>
            <p:ph type="title"/>
          </p:nvPr>
        </p:nvSpPr>
        <p:spPr>
          <a:xfrm>
            <a:off x="839788" y="457200"/>
            <a:ext cx="3932237" cy="1600200"/>
          </a:xfrm>
        </p:spPr>
        <p:txBody>
          <a:bodyPr anchor="b"/>
          <a:lstStyle>
            <a:lvl1pPr>
              <a:defRPr sz="3200"/>
            </a:lvl1pPr>
          </a:lstStyle>
          <a:p>
            <a:r>
              <a:rPr lang="ru-RU"/>
              <a:t>Образец заголовка</a:t>
            </a:r>
          </a:p>
        </p:txBody>
      </p:sp>
      <p:sp>
        <p:nvSpPr>
          <p:cNvPr id="3" name="Объект 2">
            <a:extLst>
              <a:ext uri="{FF2B5EF4-FFF2-40B4-BE49-F238E27FC236}">
                <a16:creationId xmlns:a16="http://schemas.microsoft.com/office/drawing/2014/main" id="{AEF614A4-4B40-4240-BA62-158EBE0692C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Текст 3">
            <a:extLst>
              <a:ext uri="{FF2B5EF4-FFF2-40B4-BE49-F238E27FC236}">
                <a16:creationId xmlns:a16="http://schemas.microsoft.com/office/drawing/2014/main" id="{B4114F00-D0D2-4976-B079-9F31773EE7A8}"/>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a:t>Образец текста</a:t>
            </a:r>
          </a:p>
        </p:txBody>
      </p:sp>
      <p:sp>
        <p:nvSpPr>
          <p:cNvPr id="5" name="Дата 4">
            <a:extLst>
              <a:ext uri="{FF2B5EF4-FFF2-40B4-BE49-F238E27FC236}">
                <a16:creationId xmlns:a16="http://schemas.microsoft.com/office/drawing/2014/main" id="{C75A0AE7-2F1E-459B-B8FD-5E285CE91F23}"/>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6" name="Нижний колонтитул 5">
            <a:extLst>
              <a:ext uri="{FF2B5EF4-FFF2-40B4-BE49-F238E27FC236}">
                <a16:creationId xmlns:a16="http://schemas.microsoft.com/office/drawing/2014/main" id="{F89E88F3-90A9-4B3A-975F-D99ABD8B9E14}"/>
              </a:ext>
            </a:extLst>
          </p:cNvPr>
          <p:cNvSpPr>
            <a:spLocks noGrp="1"/>
          </p:cNvSpPr>
          <p:nvPr>
            <p:ph type="ftr" sz="quarter" idx="11"/>
          </p:nvPr>
        </p:nvSpPr>
        <p:spPr/>
        <p:txBody>
          <a:bodyPr/>
          <a:lstStyle/>
          <a:p>
            <a:endParaRPr lang="ru-RU"/>
          </a:p>
        </p:txBody>
      </p:sp>
      <p:sp>
        <p:nvSpPr>
          <p:cNvPr id="7" name="Номер слайда 6">
            <a:extLst>
              <a:ext uri="{FF2B5EF4-FFF2-40B4-BE49-F238E27FC236}">
                <a16:creationId xmlns:a16="http://schemas.microsoft.com/office/drawing/2014/main" id="{E943376B-B88E-4E1A-9512-CAFA29318F0C}"/>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23529497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FB0486E-19B0-4933-A0B9-1AB27DA530EE}"/>
              </a:ext>
            </a:extLst>
          </p:cNvPr>
          <p:cNvSpPr>
            <a:spLocks noGrp="1"/>
          </p:cNvSpPr>
          <p:nvPr>
            <p:ph type="title"/>
          </p:nvPr>
        </p:nvSpPr>
        <p:spPr>
          <a:xfrm>
            <a:off x="839788" y="457200"/>
            <a:ext cx="3932237" cy="1600200"/>
          </a:xfrm>
        </p:spPr>
        <p:txBody>
          <a:bodyPr anchor="b"/>
          <a:lstStyle>
            <a:lvl1pPr>
              <a:defRPr sz="3200"/>
            </a:lvl1pPr>
          </a:lstStyle>
          <a:p>
            <a:r>
              <a:rPr lang="ru-RU"/>
              <a:t>Образец заголовка</a:t>
            </a:r>
          </a:p>
        </p:txBody>
      </p:sp>
      <p:sp>
        <p:nvSpPr>
          <p:cNvPr id="3" name="Рисунок 2">
            <a:extLst>
              <a:ext uri="{FF2B5EF4-FFF2-40B4-BE49-F238E27FC236}">
                <a16:creationId xmlns:a16="http://schemas.microsoft.com/office/drawing/2014/main" id="{5613371F-83C3-4104-A06F-25879887A0D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a:extLst>
              <a:ext uri="{FF2B5EF4-FFF2-40B4-BE49-F238E27FC236}">
                <a16:creationId xmlns:a16="http://schemas.microsoft.com/office/drawing/2014/main" id="{041896AE-35F0-4023-BF6C-A3669DE247F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a:t>Образец текста</a:t>
            </a:r>
          </a:p>
        </p:txBody>
      </p:sp>
      <p:sp>
        <p:nvSpPr>
          <p:cNvPr id="5" name="Дата 4">
            <a:extLst>
              <a:ext uri="{FF2B5EF4-FFF2-40B4-BE49-F238E27FC236}">
                <a16:creationId xmlns:a16="http://schemas.microsoft.com/office/drawing/2014/main" id="{9D0D8FB5-F7A8-4A58-95A8-D43365D0E0C0}"/>
              </a:ext>
            </a:extLst>
          </p:cNvPr>
          <p:cNvSpPr>
            <a:spLocks noGrp="1"/>
          </p:cNvSpPr>
          <p:nvPr>
            <p:ph type="dt" sz="half" idx="10"/>
          </p:nvPr>
        </p:nvSpPr>
        <p:spPr/>
        <p:txBody>
          <a:bodyPr/>
          <a:lstStyle/>
          <a:p>
            <a:fld id="{BFCA5CBE-C85E-4234-9034-44D0B0B10F25}" type="datetimeFigureOut">
              <a:rPr lang="ru-RU" smtClean="0"/>
              <a:t>23.05.2023</a:t>
            </a:fld>
            <a:endParaRPr lang="ru-RU"/>
          </a:p>
        </p:txBody>
      </p:sp>
      <p:sp>
        <p:nvSpPr>
          <p:cNvPr id="6" name="Нижний колонтитул 5">
            <a:extLst>
              <a:ext uri="{FF2B5EF4-FFF2-40B4-BE49-F238E27FC236}">
                <a16:creationId xmlns:a16="http://schemas.microsoft.com/office/drawing/2014/main" id="{06DF578C-8DBF-4B90-A800-53188695C924}"/>
              </a:ext>
            </a:extLst>
          </p:cNvPr>
          <p:cNvSpPr>
            <a:spLocks noGrp="1"/>
          </p:cNvSpPr>
          <p:nvPr>
            <p:ph type="ftr" sz="quarter" idx="11"/>
          </p:nvPr>
        </p:nvSpPr>
        <p:spPr/>
        <p:txBody>
          <a:bodyPr/>
          <a:lstStyle/>
          <a:p>
            <a:endParaRPr lang="ru-RU"/>
          </a:p>
        </p:txBody>
      </p:sp>
      <p:sp>
        <p:nvSpPr>
          <p:cNvPr id="7" name="Номер слайда 6">
            <a:extLst>
              <a:ext uri="{FF2B5EF4-FFF2-40B4-BE49-F238E27FC236}">
                <a16:creationId xmlns:a16="http://schemas.microsoft.com/office/drawing/2014/main" id="{E6D94894-E2AC-4CC8-989A-39C77FC44BF7}"/>
              </a:ext>
            </a:extLst>
          </p:cNvPr>
          <p:cNvSpPr>
            <a:spLocks noGrp="1"/>
          </p:cNvSpPr>
          <p:nvPr>
            <p:ph type="sldNum" sz="quarter" idx="12"/>
          </p:nvPr>
        </p:nvSpPr>
        <p:spPr/>
        <p:txBody>
          <a:bodyPr/>
          <a:lstStyle/>
          <a:p>
            <a:fld id="{85ACEF8E-49CC-473B-B390-144B4A622B07}" type="slidenum">
              <a:rPr lang="ru-RU" smtClean="0"/>
              <a:t>‹#›</a:t>
            </a:fld>
            <a:endParaRPr lang="ru-RU"/>
          </a:p>
        </p:txBody>
      </p:sp>
    </p:spTree>
    <p:extLst>
      <p:ext uri="{BB962C8B-B14F-4D97-AF65-F5344CB8AC3E}">
        <p14:creationId xmlns:p14="http://schemas.microsoft.com/office/powerpoint/2010/main" val="384721508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88571E2-AAA1-496D-AC94-1F0641895B3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a:t>Образец заголовка</a:t>
            </a:r>
          </a:p>
        </p:txBody>
      </p:sp>
      <p:sp>
        <p:nvSpPr>
          <p:cNvPr id="3" name="Текст 2">
            <a:extLst>
              <a:ext uri="{FF2B5EF4-FFF2-40B4-BE49-F238E27FC236}">
                <a16:creationId xmlns:a16="http://schemas.microsoft.com/office/drawing/2014/main" id="{4D3A26AF-0D9D-48AA-9049-FE152192FC1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4" name="Дата 3">
            <a:extLst>
              <a:ext uri="{FF2B5EF4-FFF2-40B4-BE49-F238E27FC236}">
                <a16:creationId xmlns:a16="http://schemas.microsoft.com/office/drawing/2014/main" id="{817BBC84-7B1E-4849-A6B5-3FC72253922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FCA5CBE-C85E-4234-9034-44D0B0B10F25}" type="datetimeFigureOut">
              <a:rPr lang="ru-RU" smtClean="0"/>
              <a:t>23.05.2023</a:t>
            </a:fld>
            <a:endParaRPr lang="ru-RU"/>
          </a:p>
        </p:txBody>
      </p:sp>
      <p:sp>
        <p:nvSpPr>
          <p:cNvPr id="5" name="Нижний колонтитул 4">
            <a:extLst>
              <a:ext uri="{FF2B5EF4-FFF2-40B4-BE49-F238E27FC236}">
                <a16:creationId xmlns:a16="http://schemas.microsoft.com/office/drawing/2014/main" id="{8778AE67-2060-459C-8CF3-2C9174DD4EB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a:extLst>
              <a:ext uri="{FF2B5EF4-FFF2-40B4-BE49-F238E27FC236}">
                <a16:creationId xmlns:a16="http://schemas.microsoft.com/office/drawing/2014/main" id="{00DB51A4-2A2F-40A9-AFF5-DA2D15B1EE0F}"/>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5ACEF8E-49CC-473B-B390-144B4A622B07}" type="slidenum">
              <a:rPr lang="ru-RU" smtClean="0"/>
              <a:t>‹#›</a:t>
            </a:fld>
            <a:endParaRPr lang="ru-RU"/>
          </a:p>
        </p:txBody>
      </p:sp>
    </p:spTree>
    <p:extLst>
      <p:ext uri="{BB962C8B-B14F-4D97-AF65-F5344CB8AC3E}">
        <p14:creationId xmlns:p14="http://schemas.microsoft.com/office/powerpoint/2010/main" val="148442492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96A7C00-EAE2-44B7-9D00-EA9077890AB4}"/>
              </a:ext>
            </a:extLst>
          </p:cNvPr>
          <p:cNvSpPr>
            <a:spLocks noGrp="1"/>
          </p:cNvSpPr>
          <p:nvPr>
            <p:ph type="ctrTitle"/>
          </p:nvPr>
        </p:nvSpPr>
        <p:spPr>
          <a:xfrm>
            <a:off x="1524000" y="390034"/>
            <a:ext cx="9144000" cy="2387600"/>
          </a:xfrm>
        </p:spPr>
        <p:txBody>
          <a:bodyPr>
            <a:normAutofit fontScale="90000"/>
          </a:bodyPr>
          <a:lstStyle/>
          <a:p>
            <a:r>
              <a:rPr lang="ru-RU" sz="1800" dirty="0">
                <a:latin typeface="Times New Roman" panose="02020603050405020304" pitchFamily="18" charset="0"/>
                <a:cs typeface="Times New Roman" panose="02020603050405020304" pitchFamily="18" charset="0"/>
              </a:rPr>
              <a:t>Российский государственный педагогический университет им. А. И. Герцена</a:t>
            </a:r>
            <a:br>
              <a:rPr lang="ru-RU" sz="1800" dirty="0">
                <a:latin typeface="Times New Roman" panose="02020603050405020304" pitchFamily="18" charset="0"/>
                <a:cs typeface="Times New Roman" panose="02020603050405020304" pitchFamily="18" charset="0"/>
              </a:rPr>
            </a:br>
            <a:r>
              <a:rPr lang="ru-RU" sz="1800" dirty="0">
                <a:latin typeface="Times New Roman" panose="02020603050405020304" pitchFamily="18" charset="0"/>
                <a:cs typeface="Times New Roman" panose="02020603050405020304" pitchFamily="18" charset="0"/>
              </a:rPr>
              <a:t>Институт информационных технологий и технологического образования</a:t>
            </a:r>
            <a:br>
              <a:rPr lang="ru-RU" sz="1800" dirty="0">
                <a:latin typeface="Times New Roman" panose="02020603050405020304" pitchFamily="18" charset="0"/>
                <a:cs typeface="Times New Roman" panose="02020603050405020304" pitchFamily="18" charset="0"/>
              </a:rPr>
            </a:br>
            <a:br>
              <a:rPr lang="ru-RU" sz="1800" dirty="0">
                <a:latin typeface="Times New Roman" panose="02020603050405020304" pitchFamily="18" charset="0"/>
                <a:cs typeface="Times New Roman" panose="02020603050405020304" pitchFamily="18" charset="0"/>
              </a:rPr>
            </a:br>
            <a:br>
              <a:rPr lang="ru-RU" sz="2400" dirty="0">
                <a:latin typeface="Times New Roman" panose="02020603050405020304" pitchFamily="18" charset="0"/>
                <a:cs typeface="Times New Roman" panose="02020603050405020304" pitchFamily="18" charset="0"/>
              </a:rPr>
            </a:br>
            <a:br>
              <a:rPr lang="ru-RU" sz="2400" dirty="0">
                <a:latin typeface="Times New Roman" panose="02020603050405020304" pitchFamily="18" charset="0"/>
                <a:cs typeface="Times New Roman" panose="02020603050405020304" pitchFamily="18" charset="0"/>
              </a:rPr>
            </a:br>
            <a:r>
              <a:rPr lang="ru-RU" sz="2400" b="1" dirty="0">
                <a:latin typeface="Times New Roman" panose="02020603050405020304" pitchFamily="18" charset="0"/>
                <a:cs typeface="Times New Roman" panose="02020603050405020304" pitchFamily="18" charset="0"/>
              </a:rPr>
              <a:t>Модели машинного обучения для прогнозирования </a:t>
            </a:r>
            <a:br>
              <a:rPr lang="ru-RU" sz="2400" b="1" dirty="0">
                <a:latin typeface="Times New Roman" panose="02020603050405020304" pitchFamily="18" charset="0"/>
                <a:cs typeface="Times New Roman" panose="02020603050405020304" pitchFamily="18" charset="0"/>
              </a:rPr>
            </a:br>
            <a:r>
              <a:rPr lang="ru-RU" sz="2400" b="1" dirty="0">
                <a:latin typeface="Times New Roman" panose="02020603050405020304" pitchFamily="18" charset="0"/>
                <a:cs typeface="Times New Roman" panose="02020603050405020304" pitchFamily="18" charset="0"/>
              </a:rPr>
              <a:t>потенциальных показателей загружаемого видеоролика </a:t>
            </a:r>
            <a:br>
              <a:rPr lang="ru-RU" sz="2400" b="1" dirty="0">
                <a:latin typeface="Times New Roman" panose="02020603050405020304" pitchFamily="18" charset="0"/>
                <a:cs typeface="Times New Roman" panose="02020603050405020304" pitchFamily="18" charset="0"/>
              </a:rPr>
            </a:br>
            <a:r>
              <a:rPr lang="ru-RU" sz="2400" b="1" dirty="0">
                <a:latin typeface="Times New Roman" panose="02020603050405020304" pitchFamily="18" charset="0"/>
                <a:cs typeface="Times New Roman" panose="02020603050405020304" pitchFamily="18" charset="0"/>
              </a:rPr>
              <a:t>на основе обработки больших данных</a:t>
            </a:r>
            <a:endParaRPr lang="ru-RU" sz="1800" b="1" dirty="0">
              <a:latin typeface="Times New Roman" panose="02020603050405020304" pitchFamily="18" charset="0"/>
              <a:cs typeface="Times New Roman" panose="02020603050405020304" pitchFamily="18" charset="0"/>
            </a:endParaRPr>
          </a:p>
        </p:txBody>
      </p:sp>
      <p:sp>
        <p:nvSpPr>
          <p:cNvPr id="3" name="Подзаголовок 2">
            <a:extLst>
              <a:ext uri="{FF2B5EF4-FFF2-40B4-BE49-F238E27FC236}">
                <a16:creationId xmlns:a16="http://schemas.microsoft.com/office/drawing/2014/main" id="{674E1637-36CB-4984-8360-2015A67BB3BB}"/>
              </a:ext>
            </a:extLst>
          </p:cNvPr>
          <p:cNvSpPr>
            <a:spLocks noGrp="1"/>
          </p:cNvSpPr>
          <p:nvPr>
            <p:ph type="subTitle" idx="1"/>
          </p:nvPr>
        </p:nvSpPr>
        <p:spPr>
          <a:xfrm>
            <a:off x="5954843" y="3536654"/>
            <a:ext cx="5912580" cy="3008214"/>
          </a:xfrm>
        </p:spPr>
        <p:txBody>
          <a:bodyPr>
            <a:normAutofit/>
          </a:bodyPr>
          <a:lstStyle/>
          <a:p>
            <a:pPr algn="r"/>
            <a:r>
              <a:rPr lang="ru-RU" sz="1400" b="1" dirty="0">
                <a:latin typeface="Times New Roman" panose="02020603050405020304" pitchFamily="18" charset="0"/>
                <a:cs typeface="Times New Roman" panose="02020603050405020304" pitchFamily="18" charset="0"/>
              </a:rPr>
              <a:t>Выполнил: </a:t>
            </a:r>
          </a:p>
          <a:p>
            <a:pPr algn="r"/>
            <a:r>
              <a:rPr lang="ru-RU" sz="1400" dirty="0">
                <a:latin typeface="Times New Roman" panose="02020603050405020304" pitchFamily="18" charset="0"/>
                <a:cs typeface="Times New Roman" panose="02020603050405020304" pitchFamily="18" charset="0"/>
              </a:rPr>
              <a:t>студент 4 курса</a:t>
            </a:r>
          </a:p>
          <a:p>
            <a:pPr algn="r"/>
            <a:r>
              <a:rPr lang="ru-RU" sz="1400" dirty="0">
                <a:latin typeface="Times New Roman" panose="02020603050405020304" pitchFamily="18" charset="0"/>
                <a:cs typeface="Times New Roman" panose="02020603050405020304" pitchFamily="18" charset="0"/>
              </a:rPr>
              <a:t>09.03.01 Информатика и вычислительная техника, </a:t>
            </a:r>
          </a:p>
          <a:p>
            <a:pPr algn="r"/>
            <a:r>
              <a:rPr lang="ru-RU" sz="1400" dirty="0">
                <a:latin typeface="Times New Roman" panose="02020603050405020304" pitchFamily="18" charset="0"/>
                <a:cs typeface="Times New Roman" panose="02020603050405020304" pitchFamily="18" charset="0"/>
              </a:rPr>
              <a:t>Технологии разработки программного обеспечения</a:t>
            </a:r>
          </a:p>
          <a:p>
            <a:pPr algn="r"/>
            <a:r>
              <a:rPr lang="ru-RU" sz="1400" dirty="0">
                <a:latin typeface="Times New Roman" panose="02020603050405020304" pitchFamily="18" charset="0"/>
                <a:cs typeface="Times New Roman" panose="02020603050405020304" pitchFamily="18" charset="0"/>
              </a:rPr>
              <a:t>Шумякин Илья Сергеевич</a:t>
            </a:r>
          </a:p>
          <a:p>
            <a:pPr algn="r"/>
            <a:r>
              <a:rPr lang="ru-RU" sz="1400" b="1" dirty="0">
                <a:latin typeface="Times New Roman" panose="02020603050405020304" pitchFamily="18" charset="0"/>
                <a:cs typeface="Times New Roman" panose="02020603050405020304" pitchFamily="18" charset="0"/>
              </a:rPr>
              <a:t>Руководитель: </a:t>
            </a:r>
          </a:p>
          <a:p>
            <a:pPr algn="r"/>
            <a:r>
              <a:rPr lang="ru-RU" sz="1400" dirty="0">
                <a:latin typeface="Times New Roman" panose="02020603050405020304" pitchFamily="18" charset="0"/>
                <a:cs typeface="Times New Roman" panose="02020603050405020304" pitchFamily="18" charset="0"/>
              </a:rPr>
              <a:t>к. ф.-м. н., доцент кафедры ИТиЭО</a:t>
            </a:r>
          </a:p>
          <a:p>
            <a:pPr algn="r"/>
            <a:r>
              <a:rPr lang="ru-RU" sz="1400" dirty="0">
                <a:latin typeface="Times New Roman" panose="02020603050405020304" pitchFamily="18" charset="0"/>
                <a:cs typeface="Times New Roman" panose="02020603050405020304" pitchFamily="18" charset="0"/>
              </a:rPr>
              <a:t>Власов Дмитрий Викторович</a:t>
            </a:r>
          </a:p>
        </p:txBody>
      </p:sp>
      <p:sp>
        <p:nvSpPr>
          <p:cNvPr id="4" name="Подзаголовок 2">
            <a:extLst>
              <a:ext uri="{FF2B5EF4-FFF2-40B4-BE49-F238E27FC236}">
                <a16:creationId xmlns:a16="http://schemas.microsoft.com/office/drawing/2014/main" id="{4FA3036D-FEF1-42C0-9CFC-D53EB58F4926}"/>
              </a:ext>
            </a:extLst>
          </p:cNvPr>
          <p:cNvSpPr txBox="1">
            <a:spLocks/>
          </p:cNvSpPr>
          <p:nvPr/>
        </p:nvSpPr>
        <p:spPr>
          <a:xfrm>
            <a:off x="4660538" y="6314012"/>
            <a:ext cx="2870924" cy="573350"/>
          </a:xfrm>
          <a:prstGeom prst="rect">
            <a:avLst/>
          </a:prstGeom>
        </p:spPr>
        <p:txBody>
          <a:bodyPr vert="horz" lIns="91440" tIns="45720" rIns="91440" bIns="45720" rtlCol="0">
            <a:norm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nSpc>
                <a:spcPct val="100000"/>
              </a:lnSpc>
            </a:pPr>
            <a:r>
              <a:rPr lang="ru-RU" sz="1400" dirty="0">
                <a:latin typeface="Times New Roman" panose="02020603050405020304" pitchFamily="18" charset="0"/>
                <a:cs typeface="Times New Roman" panose="02020603050405020304" pitchFamily="18" charset="0"/>
              </a:rPr>
              <a:t>Санкт-Петербург, 2023</a:t>
            </a:r>
          </a:p>
        </p:txBody>
      </p:sp>
    </p:spTree>
    <p:extLst>
      <p:ext uri="{BB962C8B-B14F-4D97-AF65-F5344CB8AC3E}">
        <p14:creationId xmlns:p14="http://schemas.microsoft.com/office/powerpoint/2010/main" val="253862356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C8CBA37-F1B4-4B7D-866C-D8ECC28F01DE}"/>
              </a:ext>
            </a:extLst>
          </p:cNvPr>
          <p:cNvSpPr>
            <a:spLocks noGrp="1"/>
          </p:cNvSpPr>
          <p:nvPr>
            <p:ph type="title"/>
          </p:nvPr>
        </p:nvSpPr>
        <p:spPr/>
        <p:txBody>
          <a:bodyPr/>
          <a:lstStyle/>
          <a:p>
            <a:r>
              <a:rPr lang="ru-RU" dirty="0">
                <a:latin typeface="Times New Roman" panose="02020603050405020304" pitchFamily="18" charset="0"/>
                <a:cs typeface="Times New Roman" panose="02020603050405020304" pitchFamily="18" charset="0"/>
              </a:rPr>
              <a:t>Источники</a:t>
            </a:r>
          </a:p>
        </p:txBody>
      </p:sp>
      <p:sp>
        <p:nvSpPr>
          <p:cNvPr id="3" name="Заголовок 3">
            <a:extLst>
              <a:ext uri="{FF2B5EF4-FFF2-40B4-BE49-F238E27FC236}">
                <a16:creationId xmlns:a16="http://schemas.microsoft.com/office/drawing/2014/main" id="{03D54B87-636C-4EC0-AB32-2F9B5ADA42BD}"/>
              </a:ext>
            </a:extLst>
          </p:cNvPr>
          <p:cNvSpPr txBox="1">
            <a:spLocks/>
          </p:cNvSpPr>
          <p:nvPr/>
        </p:nvSpPr>
        <p:spPr>
          <a:xfrm>
            <a:off x="11540880" y="6370027"/>
            <a:ext cx="545612" cy="356088"/>
          </a:xfrm>
          <a:prstGeom prst="rect">
            <a:avLst/>
          </a:prstGeom>
        </p:spPr>
        <p:txBody>
          <a:bodyPr vert="horz" lIns="91440" tIns="45720" rIns="91440" bIns="45720" rtlCol="0" anchor="b">
            <a:normAutofit lnSpcReduction="10000"/>
          </a:bodyPr>
          <a:lstStyle>
            <a:lvl1pPr algn="l"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ctr"/>
            <a:r>
              <a:rPr lang="ru-RU" sz="2000" dirty="0">
                <a:latin typeface="Times New Roman" panose="02020603050405020304" pitchFamily="18" charset="0"/>
                <a:cs typeface="Times New Roman" panose="02020603050405020304" pitchFamily="18" charset="0"/>
              </a:rPr>
              <a:t>10</a:t>
            </a:r>
          </a:p>
        </p:txBody>
      </p:sp>
      <p:sp>
        <p:nvSpPr>
          <p:cNvPr id="5" name="TextBox 4">
            <a:extLst>
              <a:ext uri="{FF2B5EF4-FFF2-40B4-BE49-F238E27FC236}">
                <a16:creationId xmlns:a16="http://schemas.microsoft.com/office/drawing/2014/main" id="{8124F486-9479-4C6B-B2A7-8B12EA067E11}"/>
              </a:ext>
            </a:extLst>
          </p:cNvPr>
          <p:cNvSpPr txBox="1"/>
          <p:nvPr/>
        </p:nvSpPr>
        <p:spPr>
          <a:xfrm>
            <a:off x="699175" y="1762546"/>
            <a:ext cx="10156893" cy="4300986"/>
          </a:xfrm>
          <a:prstGeom prst="rect">
            <a:avLst/>
          </a:prstGeom>
          <a:noFill/>
        </p:spPr>
        <p:txBody>
          <a:bodyPr wrap="square">
            <a:spAutoFit/>
          </a:bodyPr>
          <a:lstStyle/>
          <a:p>
            <a:pPr marL="342900" lvl="0" indent="-342900" algn="just">
              <a:lnSpc>
                <a:spcPct val="150000"/>
              </a:lnSpc>
              <a:buFont typeface="+mj-lt"/>
              <a:buAutoNum type="arabicPeriod"/>
            </a:pPr>
            <a:r>
              <a:rPr lang="ru-RU" sz="1200" u="none" strike="noStrike" dirty="0" err="1">
                <a:effectLst/>
                <a:latin typeface="Times New Roman" panose="02020603050405020304" pitchFamily="18" charset="0"/>
                <a:ea typeface="Times New Roman" panose="02020603050405020304" pitchFamily="18" charset="0"/>
              </a:rPr>
              <a:t>Голенок</a:t>
            </a:r>
            <a:r>
              <a:rPr lang="ru-RU" sz="1200" u="none" strike="noStrike" dirty="0">
                <a:effectLst/>
                <a:latin typeface="Times New Roman" panose="02020603050405020304" pitchFamily="18" charset="0"/>
                <a:ea typeface="Times New Roman" panose="02020603050405020304" pitchFamily="18" charset="0"/>
              </a:rPr>
              <a:t>, А. А. Способы продвижения современных мобильных игр / А. А. </a:t>
            </a:r>
            <a:r>
              <a:rPr lang="ru-RU" sz="1200" u="none" strike="noStrike" dirty="0" err="1">
                <a:effectLst/>
                <a:latin typeface="Times New Roman" panose="02020603050405020304" pitchFamily="18" charset="0"/>
                <a:ea typeface="Times New Roman" panose="02020603050405020304" pitchFamily="18" charset="0"/>
              </a:rPr>
              <a:t>Голенок</a:t>
            </a:r>
            <a:r>
              <a:rPr lang="ru-RU" sz="1200" u="none" strike="noStrike" dirty="0">
                <a:effectLst/>
                <a:latin typeface="Times New Roman" panose="02020603050405020304" pitchFamily="18" charset="0"/>
                <a:ea typeface="Times New Roman" panose="02020603050405020304" pitchFamily="18" charset="0"/>
              </a:rPr>
              <a:t>. — Текст : непосредственный // Известия ВУЗов. Серия "Экономика, финансы и управление производством". — 2021. — № 01(47). — С. 125-133.</a:t>
            </a:r>
            <a:endParaRPr lang="en-US" sz="1100" u="none" strike="noStrike" dirty="0">
              <a:effectLst/>
              <a:latin typeface="Times New Roman" panose="02020603050405020304" pitchFamily="18" charset="0"/>
              <a:ea typeface="Arial Unicode MS"/>
            </a:endParaRPr>
          </a:p>
          <a:p>
            <a:pPr marL="342900" lvl="0" indent="-342900" algn="just">
              <a:lnSpc>
                <a:spcPct val="150000"/>
              </a:lnSpc>
              <a:buFont typeface="+mj-lt"/>
              <a:buAutoNum type="arabicPeriod"/>
            </a:pPr>
            <a:r>
              <a:rPr lang="ru-RU" sz="1200" u="none" strike="noStrike" dirty="0" err="1">
                <a:effectLst/>
                <a:latin typeface="Times New Roman" panose="02020603050405020304" pitchFamily="18" charset="0"/>
                <a:ea typeface="Times New Roman" panose="02020603050405020304" pitchFamily="18" charset="0"/>
              </a:rPr>
              <a:t>Градюшко</a:t>
            </a:r>
            <a:r>
              <a:rPr lang="ru-RU" sz="1200" u="none" strike="noStrike" dirty="0">
                <a:effectLst/>
                <a:latin typeface="Times New Roman" panose="02020603050405020304" pitchFamily="18" charset="0"/>
                <a:ea typeface="Times New Roman" panose="02020603050405020304" pitchFamily="18" charset="0"/>
              </a:rPr>
              <a:t>, А. А. Платформа YouTube как площадка для массмедиа: оценка эффективности / А. А. </a:t>
            </a:r>
            <a:r>
              <a:rPr lang="ru-RU" sz="1200" u="none" strike="noStrike" dirty="0" err="1">
                <a:effectLst/>
                <a:latin typeface="Times New Roman" panose="02020603050405020304" pitchFamily="18" charset="0"/>
                <a:ea typeface="Times New Roman" panose="02020603050405020304" pitchFamily="18" charset="0"/>
              </a:rPr>
              <a:t>Градюшко</a:t>
            </a:r>
            <a:r>
              <a:rPr lang="ru-RU" sz="1200" u="none" strike="noStrike" dirty="0">
                <a:effectLst/>
                <a:latin typeface="Times New Roman" panose="02020603050405020304" pitchFamily="18" charset="0"/>
                <a:ea typeface="Times New Roman" panose="02020603050405020304" pitchFamily="18" charset="0"/>
              </a:rPr>
              <a:t>. — Текст : непосредственный // Труды БГТУ. — 2019. — № 02(4). — С. 63-69.</a:t>
            </a:r>
            <a:endParaRPr lang="en-US" sz="1100" u="none" strike="noStrike" dirty="0">
              <a:effectLst/>
              <a:latin typeface="Times New Roman" panose="02020603050405020304" pitchFamily="18" charset="0"/>
              <a:ea typeface="Arial Unicode MS"/>
            </a:endParaRPr>
          </a:p>
          <a:p>
            <a:pPr marL="342900" lvl="0" indent="-342900" algn="just">
              <a:lnSpc>
                <a:spcPct val="150000"/>
              </a:lnSpc>
              <a:buFont typeface="+mj-lt"/>
              <a:buAutoNum type="arabicPeriod"/>
            </a:pPr>
            <a:r>
              <a:rPr lang="ru-RU" sz="1200" u="none" strike="noStrike" dirty="0" err="1">
                <a:effectLst/>
                <a:latin typeface="Times New Roman" panose="02020603050405020304" pitchFamily="18" charset="0"/>
                <a:ea typeface="Times New Roman" panose="02020603050405020304" pitchFamily="18" charset="0"/>
              </a:rPr>
              <a:t>Константюк</a:t>
            </a:r>
            <a:r>
              <a:rPr lang="ru-RU" sz="1200" u="none" strike="noStrike" dirty="0">
                <a:effectLst/>
                <a:latin typeface="Times New Roman" panose="02020603050405020304" pitchFamily="18" charset="0"/>
                <a:ea typeface="Times New Roman" panose="02020603050405020304" pitchFamily="18" charset="0"/>
              </a:rPr>
              <a:t>, В. А. YouTube: желание в медиа и серийность / В. А. </a:t>
            </a:r>
            <a:r>
              <a:rPr lang="ru-RU" sz="1200" u="none" strike="noStrike" dirty="0" err="1">
                <a:effectLst/>
                <a:latin typeface="Times New Roman" panose="02020603050405020304" pitchFamily="18" charset="0"/>
                <a:ea typeface="Times New Roman" panose="02020603050405020304" pitchFamily="18" charset="0"/>
              </a:rPr>
              <a:t>Константюк</a:t>
            </a:r>
            <a:r>
              <a:rPr lang="ru-RU" sz="1200" u="none" strike="noStrike" dirty="0">
                <a:effectLst/>
                <a:latin typeface="Times New Roman" panose="02020603050405020304" pitchFamily="18" charset="0"/>
                <a:ea typeface="Times New Roman" panose="02020603050405020304" pitchFamily="18" charset="0"/>
              </a:rPr>
              <a:t>. — Текст : непосредственный // Цифровая культура. — 2012. — № 03(8). — С. 42-51.</a:t>
            </a:r>
            <a:endParaRPr lang="en-US" sz="1100" u="none" strike="noStrike" dirty="0">
              <a:effectLst/>
              <a:latin typeface="Times New Roman" panose="02020603050405020304" pitchFamily="18" charset="0"/>
              <a:ea typeface="Arial Unicode MS"/>
            </a:endParaRPr>
          </a:p>
          <a:p>
            <a:pPr marL="342900" lvl="0" indent="-342900" algn="just">
              <a:lnSpc>
                <a:spcPct val="150000"/>
              </a:lnSpc>
              <a:buFont typeface="+mj-lt"/>
              <a:buAutoNum type="arabicPeriod"/>
            </a:pPr>
            <a:r>
              <a:rPr lang="ru-RU" sz="1200" u="none" strike="noStrike" dirty="0">
                <a:effectLst/>
                <a:latin typeface="Times New Roman" panose="02020603050405020304" pitchFamily="18" charset="0"/>
                <a:ea typeface="Times New Roman" panose="02020603050405020304" pitchFamily="18" charset="0"/>
              </a:rPr>
              <a:t>Круглова, Л. А.  Российские телевизионные каналы на платформе YouTube / Л. А. Круглова. — Текст : непосредственный // Вестник РУДН. Серия: Литературоведение. Журналистика. — 2020. — № 2. — С. 351-359.</a:t>
            </a:r>
            <a:endParaRPr lang="en-US" sz="1100" u="none" strike="noStrike" dirty="0">
              <a:effectLst/>
              <a:latin typeface="Times New Roman" panose="02020603050405020304" pitchFamily="18" charset="0"/>
              <a:ea typeface="Arial Unicode MS"/>
            </a:endParaRPr>
          </a:p>
          <a:p>
            <a:pPr marL="342900" lvl="0" indent="-342900" algn="just">
              <a:lnSpc>
                <a:spcPct val="150000"/>
              </a:lnSpc>
              <a:buFont typeface="+mj-lt"/>
              <a:buAutoNum type="arabicPeriod"/>
            </a:pPr>
            <a:r>
              <a:rPr lang="ru-RU" sz="1200" u="none" strike="noStrike" dirty="0">
                <a:effectLst/>
                <a:latin typeface="Times New Roman" panose="02020603050405020304" pitchFamily="18" charset="0"/>
                <a:ea typeface="Times New Roman" panose="02020603050405020304" pitchFamily="18" charset="0"/>
              </a:rPr>
              <a:t>Нестеренко, Н. Ю. Особенности продвижения компании при помощи YouTube / Н. Ю. Нестеренко. — Текст : непосредственный // Вестник науки и образования. — 2019. — № 01(1). — С. 81-84.</a:t>
            </a:r>
            <a:endParaRPr lang="en-US" sz="1100" u="none" strike="noStrike" dirty="0">
              <a:effectLst/>
              <a:latin typeface="Times New Roman" panose="02020603050405020304" pitchFamily="18" charset="0"/>
              <a:ea typeface="Arial Unicode MS"/>
            </a:endParaRPr>
          </a:p>
          <a:p>
            <a:pPr marL="342900" lvl="0" indent="-342900" algn="just">
              <a:lnSpc>
                <a:spcPct val="150000"/>
              </a:lnSpc>
              <a:buFont typeface="+mj-lt"/>
              <a:buAutoNum type="arabicPeriod"/>
            </a:pPr>
            <a:r>
              <a:rPr lang="ru-RU" sz="1200" u="none" strike="noStrike" dirty="0">
                <a:effectLst/>
                <a:latin typeface="Times New Roman" panose="02020603050405020304" pitchFamily="18" charset="0"/>
                <a:ea typeface="Times New Roman" panose="02020603050405020304" pitchFamily="18" charset="0"/>
              </a:rPr>
              <a:t>Панюкова, С. А. Научно-популярный </a:t>
            </a:r>
            <a:r>
              <a:rPr lang="ru-RU" sz="1200" u="none" strike="noStrike" dirty="0" err="1">
                <a:effectLst/>
                <a:latin typeface="Times New Roman" panose="02020603050405020304" pitchFamily="18" charset="0"/>
                <a:ea typeface="Times New Roman" panose="02020603050405020304" pitchFamily="18" charset="0"/>
              </a:rPr>
              <a:t>сторителлинг</a:t>
            </a:r>
            <a:r>
              <a:rPr lang="ru-RU" sz="1200" u="none" strike="noStrike" dirty="0">
                <a:effectLst/>
                <a:latin typeface="Times New Roman" panose="02020603050405020304" pitchFamily="18" charset="0"/>
                <a:ea typeface="Times New Roman" panose="02020603050405020304" pitchFamily="18" charset="0"/>
              </a:rPr>
              <a:t> на YouTube-канале / С. А. Панюкова. — Текст : непосредственный // Цифровая культура Челябинска. — 2021. — № 02(9). — С. 122-128. </a:t>
            </a:r>
            <a:endParaRPr lang="en-US" sz="1100" u="none" strike="noStrike" dirty="0">
              <a:effectLst/>
              <a:latin typeface="Times New Roman" panose="02020603050405020304" pitchFamily="18" charset="0"/>
              <a:ea typeface="Arial Unicode MS"/>
            </a:endParaRPr>
          </a:p>
          <a:p>
            <a:pPr marL="342900" lvl="0" indent="-342900" algn="just">
              <a:lnSpc>
                <a:spcPct val="150000"/>
              </a:lnSpc>
              <a:buFont typeface="+mj-lt"/>
              <a:buAutoNum type="arabicPeriod"/>
            </a:pPr>
            <a:r>
              <a:rPr lang="ru-RU" sz="1200" u="none" strike="noStrike" dirty="0">
                <a:effectLst/>
                <a:latin typeface="Times New Roman" panose="02020603050405020304" pitchFamily="18" charset="0"/>
                <a:ea typeface="Times New Roman" panose="02020603050405020304" pitchFamily="18" charset="0"/>
              </a:rPr>
              <a:t>CTR (Интернет) — Текст : электронный // Wikipedia : [сайт]. — URL: https://ru.wikipedia.org/wiki/CTR_(Интернет) (дата обращения: 04.09.2021).</a:t>
            </a:r>
            <a:endParaRPr lang="en-US" sz="1100" u="none" strike="noStrike" dirty="0">
              <a:effectLst/>
              <a:latin typeface="Times New Roman" panose="02020603050405020304" pitchFamily="18" charset="0"/>
              <a:ea typeface="Arial Unicode MS"/>
            </a:endParaRPr>
          </a:p>
          <a:p>
            <a:pPr marL="342900" lvl="0" indent="-342900" algn="just">
              <a:lnSpc>
                <a:spcPct val="150000"/>
              </a:lnSpc>
              <a:buFont typeface="+mj-lt"/>
              <a:buAutoNum type="arabicPeriod"/>
            </a:pPr>
            <a:r>
              <a:rPr lang="en-US" sz="1200" u="none" strike="noStrike" dirty="0">
                <a:effectLst/>
                <a:latin typeface="Times New Roman" panose="02020603050405020304" pitchFamily="18" charset="0"/>
                <a:ea typeface="Times New Roman" panose="02020603050405020304" pitchFamily="18" charset="0"/>
              </a:rPr>
              <a:t>Grow your channel now. — </a:t>
            </a:r>
            <a:r>
              <a:rPr lang="ru-RU" sz="1200" u="none" strike="noStrike" dirty="0">
                <a:effectLst/>
                <a:latin typeface="Times New Roman" panose="02020603050405020304" pitchFamily="18" charset="0"/>
                <a:ea typeface="Times New Roman" panose="02020603050405020304" pitchFamily="18" charset="0"/>
              </a:rPr>
              <a:t>Текст</a:t>
            </a:r>
            <a:r>
              <a:rPr lang="en-US" sz="1200" u="none" strike="noStrike" dirty="0">
                <a:effectLst/>
                <a:latin typeface="Times New Roman" panose="02020603050405020304" pitchFamily="18" charset="0"/>
                <a:ea typeface="Times New Roman" panose="02020603050405020304" pitchFamily="18" charset="0"/>
              </a:rPr>
              <a:t> : </a:t>
            </a:r>
            <a:r>
              <a:rPr lang="ru-RU" sz="1200" u="none" strike="noStrike" dirty="0">
                <a:effectLst/>
                <a:latin typeface="Times New Roman" panose="02020603050405020304" pitchFamily="18" charset="0"/>
                <a:ea typeface="Times New Roman" panose="02020603050405020304" pitchFamily="18" charset="0"/>
              </a:rPr>
              <a:t>электронный</a:t>
            </a:r>
            <a:r>
              <a:rPr lang="en-US" sz="1200" u="none" strike="noStrike" dirty="0">
                <a:effectLst/>
                <a:latin typeface="Times New Roman" panose="02020603050405020304" pitchFamily="18" charset="0"/>
                <a:ea typeface="Times New Roman" panose="02020603050405020304" pitchFamily="18" charset="0"/>
              </a:rPr>
              <a:t> // YouTube Creator Academy : [</a:t>
            </a:r>
            <a:r>
              <a:rPr lang="ru-RU" sz="1200" u="none" strike="noStrike" dirty="0">
                <a:effectLst/>
                <a:latin typeface="Times New Roman" panose="02020603050405020304" pitchFamily="18" charset="0"/>
                <a:ea typeface="Times New Roman" panose="02020603050405020304" pitchFamily="18" charset="0"/>
              </a:rPr>
              <a:t>сайт</a:t>
            </a:r>
            <a:r>
              <a:rPr lang="en-US" sz="1200" u="none" strike="noStrike" dirty="0">
                <a:effectLst/>
                <a:latin typeface="Times New Roman" panose="02020603050405020304" pitchFamily="18" charset="0"/>
                <a:ea typeface="Times New Roman" panose="02020603050405020304" pitchFamily="18" charset="0"/>
              </a:rPr>
              <a:t>]. — URL: https://creatoracademy.youtube.com/page/home (</a:t>
            </a:r>
            <a:r>
              <a:rPr lang="ru-RU" sz="1200" u="none" strike="noStrike" dirty="0">
                <a:effectLst/>
                <a:latin typeface="Times New Roman" panose="02020603050405020304" pitchFamily="18" charset="0"/>
                <a:ea typeface="Times New Roman" panose="02020603050405020304" pitchFamily="18" charset="0"/>
              </a:rPr>
              <a:t>дата обращения</a:t>
            </a:r>
            <a:r>
              <a:rPr lang="en-US" sz="1200" u="none" strike="noStrike" dirty="0">
                <a:effectLst/>
                <a:latin typeface="Times New Roman" panose="02020603050405020304" pitchFamily="18" charset="0"/>
                <a:ea typeface="Times New Roman" panose="02020603050405020304" pitchFamily="18" charset="0"/>
              </a:rPr>
              <a:t>: 15.09.2021).</a:t>
            </a:r>
            <a:endParaRPr lang="en-US" sz="1100" u="none" strike="noStrike" dirty="0">
              <a:effectLst/>
              <a:latin typeface="Times New Roman" panose="02020603050405020304" pitchFamily="18" charset="0"/>
              <a:ea typeface="Arial Unicode MS"/>
            </a:endParaRPr>
          </a:p>
        </p:txBody>
      </p:sp>
    </p:spTree>
    <p:extLst>
      <p:ext uri="{BB962C8B-B14F-4D97-AF65-F5344CB8AC3E}">
        <p14:creationId xmlns:p14="http://schemas.microsoft.com/office/powerpoint/2010/main" val="142830151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3">
            <a:extLst>
              <a:ext uri="{FF2B5EF4-FFF2-40B4-BE49-F238E27FC236}">
                <a16:creationId xmlns:a16="http://schemas.microsoft.com/office/drawing/2014/main" id="{73BB5607-4883-489D-9C93-74D54CC262AB}"/>
              </a:ext>
            </a:extLst>
          </p:cNvPr>
          <p:cNvSpPr>
            <a:spLocks noGrp="1"/>
          </p:cNvSpPr>
          <p:nvPr>
            <p:ph type="title"/>
          </p:nvPr>
        </p:nvSpPr>
        <p:spPr>
          <a:xfrm>
            <a:off x="637835" y="1547520"/>
            <a:ext cx="10515600" cy="3234607"/>
          </a:xfrm>
        </p:spPr>
        <p:txBody>
          <a:bodyPr>
            <a:normAutofit/>
          </a:bodyPr>
          <a:lstStyle/>
          <a:p>
            <a:br>
              <a:rPr lang="ru-RU" sz="3200" b="1" dirty="0">
                <a:latin typeface="Times New Roman" panose="02020603050405020304" pitchFamily="18" charset="0"/>
                <a:cs typeface="Times New Roman" panose="02020603050405020304" pitchFamily="18" charset="0"/>
              </a:rPr>
            </a:br>
            <a:br>
              <a:rPr lang="ru-RU" sz="3200" b="1" dirty="0">
                <a:latin typeface="Times New Roman" panose="02020603050405020304" pitchFamily="18" charset="0"/>
                <a:cs typeface="Times New Roman" panose="02020603050405020304" pitchFamily="18" charset="0"/>
              </a:rPr>
            </a:br>
            <a:r>
              <a:rPr lang="ru-RU" sz="3200" dirty="0">
                <a:latin typeface="Times New Roman" panose="02020603050405020304" pitchFamily="18" charset="0"/>
                <a:cs typeface="Times New Roman" panose="02020603050405020304" pitchFamily="18" charset="0"/>
              </a:rPr>
              <a:t>Работа актуальна в связи с увеличением потребности </a:t>
            </a:r>
            <a:r>
              <a:rPr lang="ru-RU" sz="3200" dirty="0">
                <a:effectLst/>
                <a:latin typeface="Times New Roman" panose="02020603050405020304" pitchFamily="18" charset="0"/>
                <a:ea typeface="Times New Roman" panose="02020603050405020304" pitchFamily="18" charset="0"/>
              </a:rPr>
              <a:t>в аналитических подходах к публикации видеороликов среди создателей контента</a:t>
            </a:r>
            <a:br>
              <a:rPr lang="en-US" sz="3200" dirty="0">
                <a:effectLst/>
                <a:latin typeface="Calibri" panose="020F0502020204030204" pitchFamily="34" charset="0"/>
                <a:ea typeface="Calibri" panose="020F0502020204030204" pitchFamily="34" charset="0"/>
              </a:rPr>
            </a:br>
            <a:endParaRPr lang="ru-RU" sz="3200" dirty="0">
              <a:latin typeface="Times New Roman" panose="02020603050405020304" pitchFamily="18" charset="0"/>
              <a:cs typeface="Times New Roman" panose="02020603050405020304" pitchFamily="18" charset="0"/>
            </a:endParaRPr>
          </a:p>
        </p:txBody>
      </p:sp>
      <p:sp>
        <p:nvSpPr>
          <p:cNvPr id="6" name="Заголовок 3">
            <a:extLst>
              <a:ext uri="{FF2B5EF4-FFF2-40B4-BE49-F238E27FC236}">
                <a16:creationId xmlns:a16="http://schemas.microsoft.com/office/drawing/2014/main" id="{D85461A7-F7B8-4119-AC85-BF73CA59FC79}"/>
              </a:ext>
            </a:extLst>
          </p:cNvPr>
          <p:cNvSpPr txBox="1">
            <a:spLocks/>
          </p:cNvSpPr>
          <p:nvPr/>
        </p:nvSpPr>
        <p:spPr>
          <a:xfrm>
            <a:off x="11540880" y="6370027"/>
            <a:ext cx="545612" cy="356088"/>
          </a:xfrm>
          <a:prstGeom prst="rect">
            <a:avLst/>
          </a:prstGeom>
        </p:spPr>
        <p:txBody>
          <a:bodyPr vert="horz" lIns="91440" tIns="45720" rIns="91440" bIns="45720" rtlCol="0" anchor="b">
            <a:normAutofit lnSpcReduction="10000"/>
          </a:bodyPr>
          <a:lstStyle>
            <a:lvl1pPr algn="l"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ctr"/>
            <a:r>
              <a:rPr lang="ru-RU" sz="2000" dirty="0">
                <a:latin typeface="Times New Roman" panose="02020603050405020304" pitchFamily="18" charset="0"/>
                <a:cs typeface="Times New Roman" panose="02020603050405020304" pitchFamily="18" charset="0"/>
              </a:rPr>
              <a:t>2</a:t>
            </a:r>
          </a:p>
        </p:txBody>
      </p:sp>
      <p:sp>
        <p:nvSpPr>
          <p:cNvPr id="7" name="TextBox 6">
            <a:extLst>
              <a:ext uri="{FF2B5EF4-FFF2-40B4-BE49-F238E27FC236}">
                <a16:creationId xmlns:a16="http://schemas.microsoft.com/office/drawing/2014/main" id="{4B01FB81-36C9-47E1-A034-205B43A5A4D6}"/>
              </a:ext>
            </a:extLst>
          </p:cNvPr>
          <p:cNvSpPr txBox="1"/>
          <p:nvPr/>
        </p:nvSpPr>
        <p:spPr>
          <a:xfrm>
            <a:off x="637835" y="355396"/>
            <a:ext cx="6095324" cy="707886"/>
          </a:xfrm>
          <a:prstGeom prst="rect">
            <a:avLst/>
          </a:prstGeom>
          <a:noFill/>
        </p:spPr>
        <p:txBody>
          <a:bodyPr wrap="square">
            <a:spAutoFit/>
          </a:bodyPr>
          <a:lstStyle/>
          <a:p>
            <a:r>
              <a:rPr lang="ru-RU" sz="4000" b="1" dirty="0">
                <a:latin typeface="Times New Roman" panose="02020603050405020304" pitchFamily="18" charset="0"/>
                <a:cs typeface="Times New Roman" panose="02020603050405020304" pitchFamily="18" charset="0"/>
              </a:rPr>
              <a:t>Актуальность</a:t>
            </a:r>
            <a:endParaRPr lang="en-US" sz="4000" dirty="0"/>
          </a:p>
        </p:txBody>
      </p:sp>
    </p:spTree>
    <p:extLst>
      <p:ext uri="{BB962C8B-B14F-4D97-AF65-F5344CB8AC3E}">
        <p14:creationId xmlns:p14="http://schemas.microsoft.com/office/powerpoint/2010/main" val="54784365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3">
            <a:extLst>
              <a:ext uri="{FF2B5EF4-FFF2-40B4-BE49-F238E27FC236}">
                <a16:creationId xmlns:a16="http://schemas.microsoft.com/office/drawing/2014/main" id="{73BB5607-4883-489D-9C93-74D54CC262AB}"/>
              </a:ext>
            </a:extLst>
          </p:cNvPr>
          <p:cNvSpPr>
            <a:spLocks noGrp="1"/>
          </p:cNvSpPr>
          <p:nvPr>
            <p:ph type="title"/>
          </p:nvPr>
        </p:nvSpPr>
        <p:spPr>
          <a:xfrm>
            <a:off x="637835" y="1771256"/>
            <a:ext cx="4459459" cy="1657744"/>
          </a:xfrm>
        </p:spPr>
        <p:txBody>
          <a:bodyPr>
            <a:normAutofit/>
          </a:bodyPr>
          <a:lstStyle/>
          <a:p>
            <a:r>
              <a:rPr lang="ru-RU" sz="3200" spc="5" dirty="0">
                <a:ln>
                  <a:noFill/>
                </a:ln>
                <a:solidFill>
                  <a:srgbClr val="000000"/>
                </a:solidFill>
                <a:effectLst/>
                <a:latin typeface="Times New Roman" panose="02020603050405020304" pitchFamily="18" charset="0"/>
                <a:ea typeface="Arial Unicode MS"/>
                <a:cs typeface="Arial Unicode MS"/>
              </a:rPr>
              <a:t>Прогнозная модель</a:t>
            </a:r>
            <a:endParaRPr lang="ru-RU" sz="3200" dirty="0">
              <a:latin typeface="Times New Roman" panose="02020603050405020304" pitchFamily="18" charset="0"/>
              <a:cs typeface="Times New Roman" panose="02020603050405020304" pitchFamily="18" charset="0"/>
            </a:endParaRPr>
          </a:p>
        </p:txBody>
      </p:sp>
      <p:sp>
        <p:nvSpPr>
          <p:cNvPr id="6" name="Заголовок 3">
            <a:extLst>
              <a:ext uri="{FF2B5EF4-FFF2-40B4-BE49-F238E27FC236}">
                <a16:creationId xmlns:a16="http://schemas.microsoft.com/office/drawing/2014/main" id="{D85461A7-F7B8-4119-AC85-BF73CA59FC79}"/>
              </a:ext>
            </a:extLst>
          </p:cNvPr>
          <p:cNvSpPr txBox="1">
            <a:spLocks/>
          </p:cNvSpPr>
          <p:nvPr/>
        </p:nvSpPr>
        <p:spPr>
          <a:xfrm>
            <a:off x="11540880" y="6370027"/>
            <a:ext cx="545612" cy="356088"/>
          </a:xfrm>
          <a:prstGeom prst="rect">
            <a:avLst/>
          </a:prstGeom>
        </p:spPr>
        <p:txBody>
          <a:bodyPr vert="horz" lIns="91440" tIns="45720" rIns="91440" bIns="45720" rtlCol="0" anchor="b">
            <a:normAutofit lnSpcReduction="10000"/>
          </a:bodyPr>
          <a:lstStyle>
            <a:lvl1pPr algn="l"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ctr"/>
            <a:r>
              <a:rPr lang="ru-RU" sz="2000" dirty="0">
                <a:latin typeface="Times New Roman" panose="02020603050405020304" pitchFamily="18" charset="0"/>
                <a:cs typeface="Times New Roman" panose="02020603050405020304" pitchFamily="18" charset="0"/>
              </a:rPr>
              <a:t>3</a:t>
            </a:r>
          </a:p>
        </p:txBody>
      </p:sp>
      <p:sp>
        <p:nvSpPr>
          <p:cNvPr id="7" name="TextBox 6">
            <a:extLst>
              <a:ext uri="{FF2B5EF4-FFF2-40B4-BE49-F238E27FC236}">
                <a16:creationId xmlns:a16="http://schemas.microsoft.com/office/drawing/2014/main" id="{4B01FB81-36C9-47E1-A034-205B43A5A4D6}"/>
              </a:ext>
            </a:extLst>
          </p:cNvPr>
          <p:cNvSpPr txBox="1"/>
          <p:nvPr/>
        </p:nvSpPr>
        <p:spPr>
          <a:xfrm>
            <a:off x="637835" y="355396"/>
            <a:ext cx="9094688" cy="707886"/>
          </a:xfrm>
          <a:prstGeom prst="rect">
            <a:avLst/>
          </a:prstGeom>
          <a:noFill/>
        </p:spPr>
        <p:txBody>
          <a:bodyPr wrap="square">
            <a:spAutoFit/>
          </a:bodyPr>
          <a:lstStyle/>
          <a:p>
            <a:r>
              <a:rPr lang="ru-RU" sz="4000" b="1" dirty="0">
                <a:latin typeface="Times New Roman" panose="02020603050405020304" pitchFamily="18" charset="0"/>
                <a:cs typeface="Times New Roman" panose="02020603050405020304" pitchFamily="18" charset="0"/>
              </a:rPr>
              <a:t>Предмет разработки</a:t>
            </a:r>
            <a:endParaRPr lang="en-US" sz="4000" dirty="0"/>
          </a:p>
        </p:txBody>
      </p:sp>
    </p:spTree>
    <p:extLst>
      <p:ext uri="{BB962C8B-B14F-4D97-AF65-F5344CB8AC3E}">
        <p14:creationId xmlns:p14="http://schemas.microsoft.com/office/powerpoint/2010/main" val="93138480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3">
            <a:extLst>
              <a:ext uri="{FF2B5EF4-FFF2-40B4-BE49-F238E27FC236}">
                <a16:creationId xmlns:a16="http://schemas.microsoft.com/office/drawing/2014/main" id="{73BB5607-4883-489D-9C93-74D54CC262AB}"/>
              </a:ext>
            </a:extLst>
          </p:cNvPr>
          <p:cNvSpPr>
            <a:spLocks noGrp="1"/>
          </p:cNvSpPr>
          <p:nvPr>
            <p:ph type="title"/>
          </p:nvPr>
        </p:nvSpPr>
        <p:spPr>
          <a:xfrm>
            <a:off x="637835" y="2558374"/>
            <a:ext cx="10670569" cy="1580744"/>
          </a:xfrm>
        </p:spPr>
        <p:txBody>
          <a:bodyPr>
            <a:normAutofit/>
          </a:bodyPr>
          <a:lstStyle/>
          <a:p>
            <a:r>
              <a:rPr lang="ru-RU" sz="3200" dirty="0">
                <a:ln>
                  <a:noFill/>
                </a:ln>
                <a:solidFill>
                  <a:srgbClr val="000000"/>
                </a:solidFill>
                <a:effectLst/>
                <a:latin typeface="Times New Roman" panose="02020603050405020304" pitchFamily="18" charset="0"/>
                <a:ea typeface="Arial Unicode MS"/>
                <a:cs typeface="Arial Unicode MS"/>
              </a:rPr>
              <a:t>Разработка прогнозной модели для расчёта потенциальных показателей загружаемого видеоролика с помощью различных методов обработки больших данных</a:t>
            </a:r>
            <a:endParaRPr lang="ru-RU" sz="3200" dirty="0">
              <a:latin typeface="Times New Roman" panose="02020603050405020304" pitchFamily="18" charset="0"/>
              <a:cs typeface="Times New Roman" panose="02020603050405020304" pitchFamily="18" charset="0"/>
            </a:endParaRPr>
          </a:p>
        </p:txBody>
      </p:sp>
      <p:sp>
        <p:nvSpPr>
          <p:cNvPr id="6" name="Заголовок 3">
            <a:extLst>
              <a:ext uri="{FF2B5EF4-FFF2-40B4-BE49-F238E27FC236}">
                <a16:creationId xmlns:a16="http://schemas.microsoft.com/office/drawing/2014/main" id="{D85461A7-F7B8-4119-AC85-BF73CA59FC79}"/>
              </a:ext>
            </a:extLst>
          </p:cNvPr>
          <p:cNvSpPr txBox="1">
            <a:spLocks/>
          </p:cNvSpPr>
          <p:nvPr/>
        </p:nvSpPr>
        <p:spPr>
          <a:xfrm>
            <a:off x="11540880" y="6370027"/>
            <a:ext cx="545612" cy="356088"/>
          </a:xfrm>
          <a:prstGeom prst="rect">
            <a:avLst/>
          </a:prstGeom>
        </p:spPr>
        <p:txBody>
          <a:bodyPr vert="horz" lIns="91440" tIns="45720" rIns="91440" bIns="45720" rtlCol="0" anchor="b">
            <a:normAutofit lnSpcReduction="10000"/>
          </a:bodyPr>
          <a:lstStyle>
            <a:lvl1pPr algn="l"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ctr"/>
            <a:r>
              <a:rPr lang="ru-RU" sz="2000" dirty="0">
                <a:latin typeface="Times New Roman" panose="02020603050405020304" pitchFamily="18" charset="0"/>
                <a:cs typeface="Times New Roman" panose="02020603050405020304" pitchFamily="18" charset="0"/>
              </a:rPr>
              <a:t>4</a:t>
            </a:r>
          </a:p>
        </p:txBody>
      </p:sp>
      <p:sp>
        <p:nvSpPr>
          <p:cNvPr id="7" name="TextBox 6">
            <a:extLst>
              <a:ext uri="{FF2B5EF4-FFF2-40B4-BE49-F238E27FC236}">
                <a16:creationId xmlns:a16="http://schemas.microsoft.com/office/drawing/2014/main" id="{4B01FB81-36C9-47E1-A034-205B43A5A4D6}"/>
              </a:ext>
            </a:extLst>
          </p:cNvPr>
          <p:cNvSpPr txBox="1"/>
          <p:nvPr/>
        </p:nvSpPr>
        <p:spPr>
          <a:xfrm>
            <a:off x="637835" y="355396"/>
            <a:ext cx="9094688" cy="707886"/>
          </a:xfrm>
          <a:prstGeom prst="rect">
            <a:avLst/>
          </a:prstGeom>
          <a:noFill/>
        </p:spPr>
        <p:txBody>
          <a:bodyPr wrap="square">
            <a:spAutoFit/>
          </a:bodyPr>
          <a:lstStyle/>
          <a:p>
            <a:r>
              <a:rPr lang="ru-RU" sz="4000" b="1" dirty="0">
                <a:latin typeface="Times New Roman" panose="02020603050405020304" pitchFamily="18" charset="0"/>
                <a:cs typeface="Times New Roman" panose="02020603050405020304" pitchFamily="18" charset="0"/>
              </a:rPr>
              <a:t>Цель работы</a:t>
            </a:r>
            <a:endParaRPr lang="en-US" sz="4000" dirty="0"/>
          </a:p>
        </p:txBody>
      </p:sp>
    </p:spTree>
    <p:extLst>
      <p:ext uri="{BB962C8B-B14F-4D97-AF65-F5344CB8AC3E}">
        <p14:creationId xmlns:p14="http://schemas.microsoft.com/office/powerpoint/2010/main" val="37317411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E065D6B-D8F3-4F0B-8C1A-CA798689D7BE}"/>
              </a:ext>
            </a:extLst>
          </p:cNvPr>
          <p:cNvSpPr>
            <a:spLocks noGrp="1"/>
          </p:cNvSpPr>
          <p:nvPr>
            <p:ph type="title"/>
          </p:nvPr>
        </p:nvSpPr>
        <p:spPr>
          <a:xfrm>
            <a:off x="682558" y="1194070"/>
            <a:ext cx="10515600" cy="4469859"/>
          </a:xfrm>
        </p:spPr>
        <p:txBody>
          <a:bodyPr>
            <a:normAutofit/>
          </a:bodyPr>
          <a:lstStyle/>
          <a:p>
            <a:pPr indent="450215">
              <a:lnSpc>
                <a:spcPct val="150000"/>
              </a:lnSpc>
            </a:pPr>
            <a:br>
              <a:rPr lang="ru-RU" sz="2400" b="1" dirty="0">
                <a:ln>
                  <a:noFill/>
                </a:ln>
                <a:solidFill>
                  <a:srgbClr val="000000"/>
                </a:solidFill>
                <a:latin typeface="Times New Roman" panose="02020603050405020304" pitchFamily="18" charset="0"/>
                <a:ea typeface="Arial Unicode MS"/>
                <a:cs typeface="Times New Roman" panose="02020603050405020304" pitchFamily="18" charset="0"/>
              </a:rPr>
            </a:br>
            <a:r>
              <a:rPr lang="ru-RU" sz="2400" b="1" dirty="0">
                <a:ln>
                  <a:noFill/>
                </a:ln>
                <a:solidFill>
                  <a:srgbClr val="000000"/>
                </a:solidFill>
                <a:latin typeface="Times New Roman" panose="02020603050405020304" pitchFamily="18" charset="0"/>
                <a:ea typeface="Arial Unicode MS"/>
                <a:cs typeface="Times New Roman" panose="02020603050405020304" pitchFamily="18" charset="0"/>
              </a:rPr>
              <a:t>1. </a:t>
            </a:r>
            <a:r>
              <a:rPr lang="ru-RU" sz="2400" u="none" strike="noStrike" kern="0" spc="0" dirty="0">
                <a:ln>
                  <a:noFill/>
                </a:ln>
                <a:solidFill>
                  <a:srgbClr val="000000"/>
                </a:solidFill>
                <a:effectLst/>
                <a:latin typeface="Times New Roman" panose="02020603050405020304" pitchFamily="18" charset="0"/>
                <a:ea typeface="Arial Unicode MS"/>
                <a:cs typeface="Times New Roman" panose="02020603050405020304" pitchFamily="18" charset="0"/>
              </a:rPr>
              <a:t>Проанализировать и синтезировать имеющийся набор данных, импортированный с вспомогательного сервиса </a:t>
            </a:r>
            <a:r>
              <a:rPr lang="en-US" sz="2400" u="none" strike="noStrike" kern="0" spc="0" dirty="0">
                <a:ln>
                  <a:noFill/>
                </a:ln>
                <a:solidFill>
                  <a:srgbClr val="000000"/>
                </a:solidFill>
                <a:effectLst/>
                <a:latin typeface="Times New Roman" panose="02020603050405020304" pitchFamily="18" charset="0"/>
                <a:ea typeface="Arial Unicode MS"/>
                <a:cs typeface="Times New Roman" panose="02020603050405020304" pitchFamily="18" charset="0"/>
              </a:rPr>
              <a:t>YouTube Studio</a:t>
            </a:r>
            <a:r>
              <a:rPr lang="ru-RU" sz="2400" u="none" strike="noStrike" kern="0" spc="0" dirty="0">
                <a:ln>
                  <a:noFill/>
                </a:ln>
                <a:solidFill>
                  <a:srgbClr val="000000"/>
                </a:solidFill>
                <a:effectLst/>
                <a:latin typeface="Times New Roman" panose="02020603050405020304" pitchFamily="18" charset="0"/>
                <a:ea typeface="Arial Unicode MS"/>
                <a:cs typeface="Times New Roman" panose="02020603050405020304" pitchFamily="18" charset="0"/>
              </a:rPr>
              <a:t>.</a:t>
            </a:r>
            <a:r>
              <a:rPr lang="ru-RU" sz="2400" kern="0" dirty="0">
                <a:solidFill>
                  <a:srgbClr val="000000"/>
                </a:solidFill>
                <a:latin typeface="Times New Roman" panose="02020603050405020304" pitchFamily="18" charset="0"/>
                <a:ea typeface="Arial Unicode MS"/>
                <a:cs typeface="Times New Roman" panose="02020603050405020304" pitchFamily="18" charset="0"/>
              </a:rPr>
              <a:t> </a:t>
            </a:r>
            <a:br>
              <a:rPr lang="ru-RU" sz="2400" kern="0" dirty="0">
                <a:solidFill>
                  <a:srgbClr val="000000"/>
                </a:solidFill>
                <a:latin typeface="Times New Roman" panose="02020603050405020304" pitchFamily="18" charset="0"/>
                <a:ea typeface="Arial Unicode MS"/>
                <a:cs typeface="Times New Roman" panose="02020603050405020304" pitchFamily="18" charset="0"/>
              </a:rPr>
            </a:br>
            <a:r>
              <a:rPr lang="ru-RU" sz="2400" b="1" kern="0" dirty="0">
                <a:solidFill>
                  <a:srgbClr val="000000"/>
                </a:solidFill>
                <a:latin typeface="Times New Roman" panose="02020603050405020304" pitchFamily="18" charset="0"/>
                <a:ea typeface="Arial Unicode MS"/>
                <a:cs typeface="Times New Roman" panose="02020603050405020304" pitchFamily="18" charset="0"/>
              </a:rPr>
              <a:t>2. </a:t>
            </a:r>
            <a:r>
              <a:rPr lang="ru-RU" sz="2400" u="none" strike="noStrike" kern="0" spc="0" dirty="0">
                <a:effectLst/>
                <a:latin typeface="Times New Roman" panose="02020603050405020304" pitchFamily="18" charset="0"/>
                <a:ea typeface="Arial Unicode MS"/>
                <a:cs typeface="Times New Roman" panose="02020603050405020304" pitchFamily="18" charset="0"/>
              </a:rPr>
              <a:t>Разработать методику для </a:t>
            </a:r>
            <a:r>
              <a:rPr lang="ru-RU" sz="2400" u="none" strike="noStrike" kern="0" spc="0" dirty="0">
                <a:ln>
                  <a:noFill/>
                </a:ln>
                <a:solidFill>
                  <a:srgbClr val="000000"/>
                </a:solidFill>
                <a:effectLst/>
                <a:latin typeface="Times New Roman" panose="02020603050405020304" pitchFamily="18" charset="0"/>
                <a:ea typeface="Arial Unicode MS"/>
                <a:cs typeface="Times New Roman" panose="02020603050405020304" pitchFamily="18" charset="0"/>
              </a:rPr>
              <a:t>прогнозирования потенциальной эффективности нового видеоролика, расчёта потенциального времени просмотра от возраста или пола зрителей, расчёта потенциального количества просмотров от наличия или отсутствия субтитров.</a:t>
            </a:r>
            <a:br>
              <a:rPr lang="en-US" sz="2400" u="none" strike="noStrike" kern="0" spc="0" dirty="0">
                <a:effectLst/>
                <a:latin typeface="Times New Roman" panose="02020603050405020304" pitchFamily="18" charset="0"/>
                <a:ea typeface="Arial Unicode MS"/>
                <a:cs typeface="Times New Roman" panose="02020603050405020304" pitchFamily="18" charset="0"/>
              </a:rPr>
            </a:br>
            <a:r>
              <a:rPr lang="ru-RU" sz="2400" b="1" u="none" strike="noStrike" kern="0" spc="0" dirty="0">
                <a:effectLst/>
                <a:latin typeface="Times New Roman" panose="02020603050405020304" pitchFamily="18" charset="0"/>
                <a:ea typeface="Arial Unicode MS"/>
                <a:cs typeface="Times New Roman" panose="02020603050405020304" pitchFamily="18" charset="0"/>
              </a:rPr>
              <a:t>3. </a:t>
            </a:r>
            <a:r>
              <a:rPr lang="ru-RU" sz="2400" u="none" strike="noStrike" kern="0" spc="0" dirty="0">
                <a:ln>
                  <a:noFill/>
                </a:ln>
                <a:solidFill>
                  <a:srgbClr val="000000"/>
                </a:solidFill>
                <a:effectLst/>
                <a:latin typeface="Times New Roman" panose="02020603050405020304" pitchFamily="18" charset="0"/>
                <a:ea typeface="Arial Unicode MS"/>
                <a:cs typeface="Times New Roman" panose="02020603050405020304" pitchFamily="18" charset="0"/>
              </a:rPr>
              <a:t>Провести вычисления на основе имеющихся данных.</a:t>
            </a:r>
            <a:endParaRPr lang="en-US" sz="2400" u="none" strike="noStrike" kern="0" spc="0" dirty="0">
              <a:ln>
                <a:noFill/>
              </a:ln>
              <a:solidFill>
                <a:srgbClr val="000000"/>
              </a:solidFill>
              <a:effectLst/>
              <a:latin typeface="Times New Roman" panose="02020603050405020304" pitchFamily="18" charset="0"/>
              <a:ea typeface="Arial Unicode MS"/>
              <a:cs typeface="Times New Roman" panose="02020603050405020304" pitchFamily="18" charset="0"/>
            </a:endParaRPr>
          </a:p>
        </p:txBody>
      </p:sp>
      <p:sp>
        <p:nvSpPr>
          <p:cNvPr id="3" name="Заголовок 3">
            <a:extLst>
              <a:ext uri="{FF2B5EF4-FFF2-40B4-BE49-F238E27FC236}">
                <a16:creationId xmlns:a16="http://schemas.microsoft.com/office/drawing/2014/main" id="{6358E8FF-EFF0-443C-8832-7F54F3DD941E}"/>
              </a:ext>
            </a:extLst>
          </p:cNvPr>
          <p:cNvSpPr txBox="1">
            <a:spLocks/>
          </p:cNvSpPr>
          <p:nvPr/>
        </p:nvSpPr>
        <p:spPr>
          <a:xfrm>
            <a:off x="11540880" y="6370027"/>
            <a:ext cx="545612" cy="356088"/>
          </a:xfrm>
          <a:prstGeom prst="rect">
            <a:avLst/>
          </a:prstGeom>
        </p:spPr>
        <p:txBody>
          <a:bodyPr vert="horz" lIns="91440" tIns="45720" rIns="91440" bIns="45720" rtlCol="0" anchor="b">
            <a:normAutofit lnSpcReduction="10000"/>
          </a:bodyPr>
          <a:lstStyle>
            <a:lvl1pPr algn="l"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ctr"/>
            <a:r>
              <a:rPr lang="ru-RU" sz="2000" dirty="0">
                <a:latin typeface="Times New Roman" panose="02020603050405020304" pitchFamily="18" charset="0"/>
                <a:cs typeface="Times New Roman" panose="02020603050405020304" pitchFamily="18" charset="0"/>
              </a:rPr>
              <a:t>5</a:t>
            </a:r>
          </a:p>
        </p:txBody>
      </p:sp>
      <p:sp>
        <p:nvSpPr>
          <p:cNvPr id="6" name="TextBox 5">
            <a:extLst>
              <a:ext uri="{FF2B5EF4-FFF2-40B4-BE49-F238E27FC236}">
                <a16:creationId xmlns:a16="http://schemas.microsoft.com/office/drawing/2014/main" id="{EC3FB9F2-AF57-4F2D-ABB4-4F397E457BDC}"/>
              </a:ext>
            </a:extLst>
          </p:cNvPr>
          <p:cNvSpPr txBox="1"/>
          <p:nvPr/>
        </p:nvSpPr>
        <p:spPr>
          <a:xfrm>
            <a:off x="637835" y="355396"/>
            <a:ext cx="9094688" cy="707886"/>
          </a:xfrm>
          <a:prstGeom prst="rect">
            <a:avLst/>
          </a:prstGeom>
          <a:noFill/>
        </p:spPr>
        <p:txBody>
          <a:bodyPr wrap="square">
            <a:spAutoFit/>
          </a:bodyPr>
          <a:lstStyle/>
          <a:p>
            <a:r>
              <a:rPr lang="ru-RU" sz="4000" b="1" dirty="0">
                <a:latin typeface="Times New Roman" panose="02020603050405020304" pitchFamily="18" charset="0"/>
                <a:cs typeface="Times New Roman" panose="02020603050405020304" pitchFamily="18" charset="0"/>
              </a:rPr>
              <a:t>Задачи</a:t>
            </a:r>
            <a:endParaRPr lang="en-US" sz="4000" dirty="0"/>
          </a:p>
        </p:txBody>
      </p:sp>
    </p:spTree>
    <p:extLst>
      <p:ext uri="{BB962C8B-B14F-4D97-AF65-F5344CB8AC3E}">
        <p14:creationId xmlns:p14="http://schemas.microsoft.com/office/powerpoint/2010/main" val="39190664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3">
            <a:extLst>
              <a:ext uri="{FF2B5EF4-FFF2-40B4-BE49-F238E27FC236}">
                <a16:creationId xmlns:a16="http://schemas.microsoft.com/office/drawing/2014/main" id="{73BB5607-4883-489D-9C93-74D54CC262AB}"/>
              </a:ext>
            </a:extLst>
          </p:cNvPr>
          <p:cNvSpPr>
            <a:spLocks noGrp="1"/>
          </p:cNvSpPr>
          <p:nvPr>
            <p:ph type="title"/>
          </p:nvPr>
        </p:nvSpPr>
        <p:spPr>
          <a:xfrm>
            <a:off x="637835" y="1965809"/>
            <a:ext cx="10515600" cy="3234607"/>
          </a:xfrm>
        </p:spPr>
        <p:txBody>
          <a:bodyPr anchor="t">
            <a:normAutofit/>
          </a:bodyPr>
          <a:lstStyle/>
          <a:p>
            <a:r>
              <a:rPr lang="ru-RU" sz="2400" dirty="0">
                <a:latin typeface="Times New Roman" panose="02020603050405020304" pitchFamily="18" charset="0"/>
                <a:cs typeface="Times New Roman" panose="02020603050405020304" pitchFamily="18" charset="0"/>
              </a:rPr>
              <a:t>Текст</a:t>
            </a:r>
          </a:p>
        </p:txBody>
      </p:sp>
      <p:sp>
        <p:nvSpPr>
          <p:cNvPr id="6" name="Заголовок 3">
            <a:extLst>
              <a:ext uri="{FF2B5EF4-FFF2-40B4-BE49-F238E27FC236}">
                <a16:creationId xmlns:a16="http://schemas.microsoft.com/office/drawing/2014/main" id="{D85461A7-F7B8-4119-AC85-BF73CA59FC79}"/>
              </a:ext>
            </a:extLst>
          </p:cNvPr>
          <p:cNvSpPr txBox="1">
            <a:spLocks/>
          </p:cNvSpPr>
          <p:nvPr/>
        </p:nvSpPr>
        <p:spPr>
          <a:xfrm>
            <a:off x="11540880" y="6370027"/>
            <a:ext cx="545612" cy="356088"/>
          </a:xfrm>
          <a:prstGeom prst="rect">
            <a:avLst/>
          </a:prstGeom>
        </p:spPr>
        <p:txBody>
          <a:bodyPr vert="horz" lIns="91440" tIns="45720" rIns="91440" bIns="45720" rtlCol="0" anchor="b">
            <a:normAutofit lnSpcReduction="10000"/>
          </a:bodyPr>
          <a:lstStyle>
            <a:lvl1pPr algn="l"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ctr"/>
            <a:r>
              <a:rPr lang="ru-RU" sz="2000" dirty="0">
                <a:latin typeface="Times New Roman" panose="02020603050405020304" pitchFamily="18" charset="0"/>
                <a:cs typeface="Times New Roman" panose="02020603050405020304" pitchFamily="18" charset="0"/>
              </a:rPr>
              <a:t>6</a:t>
            </a:r>
          </a:p>
        </p:txBody>
      </p:sp>
      <p:sp>
        <p:nvSpPr>
          <p:cNvPr id="7" name="TextBox 6">
            <a:extLst>
              <a:ext uri="{FF2B5EF4-FFF2-40B4-BE49-F238E27FC236}">
                <a16:creationId xmlns:a16="http://schemas.microsoft.com/office/drawing/2014/main" id="{4B01FB81-36C9-47E1-A034-205B43A5A4D6}"/>
              </a:ext>
            </a:extLst>
          </p:cNvPr>
          <p:cNvSpPr txBox="1"/>
          <p:nvPr/>
        </p:nvSpPr>
        <p:spPr>
          <a:xfrm>
            <a:off x="637835" y="355396"/>
            <a:ext cx="6095324" cy="707886"/>
          </a:xfrm>
          <a:prstGeom prst="rect">
            <a:avLst/>
          </a:prstGeom>
          <a:noFill/>
        </p:spPr>
        <p:txBody>
          <a:bodyPr wrap="square">
            <a:spAutoFit/>
          </a:bodyPr>
          <a:lstStyle/>
          <a:p>
            <a:r>
              <a:rPr lang="ru-RU" sz="4000" b="1" dirty="0">
                <a:latin typeface="Times New Roman" panose="02020603050405020304" pitchFamily="18" charset="0"/>
                <a:cs typeface="Times New Roman" panose="02020603050405020304" pitchFamily="18" charset="0"/>
              </a:rPr>
              <a:t>Задача 1</a:t>
            </a:r>
            <a:endParaRPr lang="en-US" sz="4000" dirty="0"/>
          </a:p>
        </p:txBody>
      </p:sp>
    </p:spTree>
    <p:extLst>
      <p:ext uri="{BB962C8B-B14F-4D97-AF65-F5344CB8AC3E}">
        <p14:creationId xmlns:p14="http://schemas.microsoft.com/office/powerpoint/2010/main" val="410724331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3">
            <a:extLst>
              <a:ext uri="{FF2B5EF4-FFF2-40B4-BE49-F238E27FC236}">
                <a16:creationId xmlns:a16="http://schemas.microsoft.com/office/drawing/2014/main" id="{73BB5607-4883-489D-9C93-74D54CC262AB}"/>
              </a:ext>
            </a:extLst>
          </p:cNvPr>
          <p:cNvSpPr>
            <a:spLocks noGrp="1"/>
          </p:cNvSpPr>
          <p:nvPr>
            <p:ph type="title"/>
          </p:nvPr>
        </p:nvSpPr>
        <p:spPr>
          <a:xfrm>
            <a:off x="637835" y="1965809"/>
            <a:ext cx="10515600" cy="3234607"/>
          </a:xfrm>
        </p:spPr>
        <p:txBody>
          <a:bodyPr anchor="t">
            <a:normAutofit/>
          </a:bodyPr>
          <a:lstStyle/>
          <a:p>
            <a:r>
              <a:rPr lang="ru-RU" sz="2400" dirty="0">
                <a:latin typeface="Times New Roman" panose="02020603050405020304" pitchFamily="18" charset="0"/>
                <a:cs typeface="Times New Roman" panose="02020603050405020304" pitchFamily="18" charset="0"/>
              </a:rPr>
              <a:t>Текст</a:t>
            </a:r>
          </a:p>
        </p:txBody>
      </p:sp>
      <p:sp>
        <p:nvSpPr>
          <p:cNvPr id="6" name="Заголовок 3">
            <a:extLst>
              <a:ext uri="{FF2B5EF4-FFF2-40B4-BE49-F238E27FC236}">
                <a16:creationId xmlns:a16="http://schemas.microsoft.com/office/drawing/2014/main" id="{D85461A7-F7B8-4119-AC85-BF73CA59FC79}"/>
              </a:ext>
            </a:extLst>
          </p:cNvPr>
          <p:cNvSpPr txBox="1">
            <a:spLocks/>
          </p:cNvSpPr>
          <p:nvPr/>
        </p:nvSpPr>
        <p:spPr>
          <a:xfrm>
            <a:off x="11540880" y="6370027"/>
            <a:ext cx="545612" cy="356088"/>
          </a:xfrm>
          <a:prstGeom prst="rect">
            <a:avLst/>
          </a:prstGeom>
        </p:spPr>
        <p:txBody>
          <a:bodyPr vert="horz" lIns="91440" tIns="45720" rIns="91440" bIns="45720" rtlCol="0" anchor="b">
            <a:normAutofit lnSpcReduction="10000"/>
          </a:bodyPr>
          <a:lstStyle>
            <a:lvl1pPr algn="l"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ctr"/>
            <a:r>
              <a:rPr lang="ru-RU" sz="2000" dirty="0">
                <a:latin typeface="Times New Roman" panose="02020603050405020304" pitchFamily="18" charset="0"/>
                <a:cs typeface="Times New Roman" panose="02020603050405020304" pitchFamily="18" charset="0"/>
              </a:rPr>
              <a:t>7</a:t>
            </a:r>
          </a:p>
        </p:txBody>
      </p:sp>
      <p:sp>
        <p:nvSpPr>
          <p:cNvPr id="7" name="TextBox 6">
            <a:extLst>
              <a:ext uri="{FF2B5EF4-FFF2-40B4-BE49-F238E27FC236}">
                <a16:creationId xmlns:a16="http://schemas.microsoft.com/office/drawing/2014/main" id="{4B01FB81-36C9-47E1-A034-205B43A5A4D6}"/>
              </a:ext>
            </a:extLst>
          </p:cNvPr>
          <p:cNvSpPr txBox="1"/>
          <p:nvPr/>
        </p:nvSpPr>
        <p:spPr>
          <a:xfrm>
            <a:off x="637835" y="355396"/>
            <a:ext cx="6095324" cy="707886"/>
          </a:xfrm>
          <a:prstGeom prst="rect">
            <a:avLst/>
          </a:prstGeom>
          <a:noFill/>
        </p:spPr>
        <p:txBody>
          <a:bodyPr wrap="square">
            <a:spAutoFit/>
          </a:bodyPr>
          <a:lstStyle/>
          <a:p>
            <a:r>
              <a:rPr lang="ru-RU" sz="4000" b="1" dirty="0">
                <a:latin typeface="Times New Roman" panose="02020603050405020304" pitchFamily="18" charset="0"/>
                <a:cs typeface="Times New Roman" panose="02020603050405020304" pitchFamily="18" charset="0"/>
              </a:rPr>
              <a:t>Задача 2</a:t>
            </a:r>
            <a:endParaRPr lang="en-US" sz="4000" dirty="0"/>
          </a:p>
        </p:txBody>
      </p:sp>
    </p:spTree>
    <p:extLst>
      <p:ext uri="{BB962C8B-B14F-4D97-AF65-F5344CB8AC3E}">
        <p14:creationId xmlns:p14="http://schemas.microsoft.com/office/powerpoint/2010/main" val="20114931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3">
            <a:extLst>
              <a:ext uri="{FF2B5EF4-FFF2-40B4-BE49-F238E27FC236}">
                <a16:creationId xmlns:a16="http://schemas.microsoft.com/office/drawing/2014/main" id="{73BB5607-4883-489D-9C93-74D54CC262AB}"/>
              </a:ext>
            </a:extLst>
          </p:cNvPr>
          <p:cNvSpPr>
            <a:spLocks noGrp="1"/>
          </p:cNvSpPr>
          <p:nvPr>
            <p:ph type="title"/>
          </p:nvPr>
        </p:nvSpPr>
        <p:spPr>
          <a:xfrm>
            <a:off x="637835" y="1965809"/>
            <a:ext cx="10515600" cy="3234607"/>
          </a:xfrm>
        </p:spPr>
        <p:txBody>
          <a:bodyPr anchor="t">
            <a:normAutofit/>
          </a:bodyPr>
          <a:lstStyle/>
          <a:p>
            <a:r>
              <a:rPr lang="ru-RU" sz="2400" dirty="0">
                <a:latin typeface="Times New Roman" panose="02020603050405020304" pitchFamily="18" charset="0"/>
                <a:cs typeface="Times New Roman" panose="02020603050405020304" pitchFamily="18" charset="0"/>
              </a:rPr>
              <a:t>Текст</a:t>
            </a:r>
          </a:p>
        </p:txBody>
      </p:sp>
      <p:sp>
        <p:nvSpPr>
          <p:cNvPr id="6" name="Заголовок 3">
            <a:extLst>
              <a:ext uri="{FF2B5EF4-FFF2-40B4-BE49-F238E27FC236}">
                <a16:creationId xmlns:a16="http://schemas.microsoft.com/office/drawing/2014/main" id="{D85461A7-F7B8-4119-AC85-BF73CA59FC79}"/>
              </a:ext>
            </a:extLst>
          </p:cNvPr>
          <p:cNvSpPr txBox="1">
            <a:spLocks/>
          </p:cNvSpPr>
          <p:nvPr/>
        </p:nvSpPr>
        <p:spPr>
          <a:xfrm>
            <a:off x="11540880" y="6370027"/>
            <a:ext cx="545612" cy="356088"/>
          </a:xfrm>
          <a:prstGeom prst="rect">
            <a:avLst/>
          </a:prstGeom>
        </p:spPr>
        <p:txBody>
          <a:bodyPr vert="horz" lIns="91440" tIns="45720" rIns="91440" bIns="45720" rtlCol="0" anchor="b">
            <a:normAutofit lnSpcReduction="10000"/>
          </a:bodyPr>
          <a:lstStyle>
            <a:lvl1pPr algn="l"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ctr"/>
            <a:r>
              <a:rPr lang="ru-RU" sz="2000" dirty="0">
                <a:latin typeface="Times New Roman" panose="02020603050405020304" pitchFamily="18" charset="0"/>
                <a:cs typeface="Times New Roman" panose="02020603050405020304" pitchFamily="18" charset="0"/>
              </a:rPr>
              <a:t>8</a:t>
            </a:r>
          </a:p>
        </p:txBody>
      </p:sp>
      <p:sp>
        <p:nvSpPr>
          <p:cNvPr id="7" name="TextBox 6">
            <a:extLst>
              <a:ext uri="{FF2B5EF4-FFF2-40B4-BE49-F238E27FC236}">
                <a16:creationId xmlns:a16="http://schemas.microsoft.com/office/drawing/2014/main" id="{4B01FB81-36C9-47E1-A034-205B43A5A4D6}"/>
              </a:ext>
            </a:extLst>
          </p:cNvPr>
          <p:cNvSpPr txBox="1"/>
          <p:nvPr/>
        </p:nvSpPr>
        <p:spPr>
          <a:xfrm>
            <a:off x="637835" y="355396"/>
            <a:ext cx="6095324" cy="707886"/>
          </a:xfrm>
          <a:prstGeom prst="rect">
            <a:avLst/>
          </a:prstGeom>
          <a:noFill/>
        </p:spPr>
        <p:txBody>
          <a:bodyPr wrap="square">
            <a:spAutoFit/>
          </a:bodyPr>
          <a:lstStyle/>
          <a:p>
            <a:r>
              <a:rPr lang="ru-RU" sz="4000" b="1" dirty="0">
                <a:latin typeface="Times New Roman" panose="02020603050405020304" pitchFamily="18" charset="0"/>
                <a:cs typeface="Times New Roman" panose="02020603050405020304" pitchFamily="18" charset="0"/>
              </a:rPr>
              <a:t>Задача 3</a:t>
            </a:r>
            <a:endParaRPr lang="en-US" sz="4000" dirty="0"/>
          </a:p>
        </p:txBody>
      </p:sp>
    </p:spTree>
    <p:extLst>
      <p:ext uri="{BB962C8B-B14F-4D97-AF65-F5344CB8AC3E}">
        <p14:creationId xmlns:p14="http://schemas.microsoft.com/office/powerpoint/2010/main" val="98819028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EC6CCB9A-7307-4357-84B7-B709461329D5}"/>
              </a:ext>
            </a:extLst>
          </p:cNvPr>
          <p:cNvSpPr>
            <a:spLocks noGrp="1"/>
          </p:cNvSpPr>
          <p:nvPr>
            <p:ph type="title"/>
          </p:nvPr>
        </p:nvSpPr>
        <p:spPr>
          <a:xfrm>
            <a:off x="838200" y="365124"/>
            <a:ext cx="10515600" cy="5403377"/>
          </a:xfrm>
        </p:spPr>
        <p:txBody>
          <a:bodyPr>
            <a:normAutofit/>
          </a:bodyPr>
          <a:lstStyle/>
          <a:p>
            <a:pPr indent="450215">
              <a:lnSpc>
                <a:spcPct val="150000"/>
              </a:lnSpc>
            </a:pPr>
            <a:r>
              <a:rPr lang="ru-RU" sz="2000" b="1" dirty="0">
                <a:ln>
                  <a:noFill/>
                </a:ln>
                <a:solidFill>
                  <a:srgbClr val="000000"/>
                </a:solidFill>
                <a:effectLst/>
                <a:latin typeface="Times New Roman" panose="02020603050405020304" pitchFamily="18" charset="0"/>
                <a:ea typeface="Arial Unicode MS"/>
                <a:cs typeface="Arial Unicode MS"/>
              </a:rPr>
              <a:t>Гипотеза: </a:t>
            </a:r>
            <a:r>
              <a:rPr lang="ru-RU" sz="2000" dirty="0">
                <a:ln>
                  <a:noFill/>
                </a:ln>
                <a:solidFill>
                  <a:srgbClr val="000000"/>
                </a:solidFill>
                <a:effectLst/>
                <a:latin typeface="Times New Roman" panose="02020603050405020304" pitchFamily="18" charset="0"/>
                <a:ea typeface="Arial Unicode MS"/>
                <a:cs typeface="Arial Unicode MS"/>
              </a:rPr>
              <a:t>если данную разработку внедрить в практику работы специалистов, которые публикуют видеоролики, то увеличится охват аудитории, а также появится возможность предусматривать и исправлять ошибки технического характера, во время подготовки видеоматериалов.</a:t>
            </a:r>
            <a:br>
              <a:rPr lang="en-US" sz="2000" dirty="0">
                <a:effectLst/>
                <a:latin typeface="Times New Roman" panose="02020603050405020304" pitchFamily="18" charset="0"/>
                <a:ea typeface="Arial Unicode MS"/>
              </a:rPr>
            </a:br>
            <a:r>
              <a:rPr lang="ru-RU" sz="2000" b="1" dirty="0">
                <a:ln>
                  <a:noFill/>
                </a:ln>
                <a:solidFill>
                  <a:srgbClr val="000000"/>
                </a:solidFill>
                <a:effectLst/>
                <a:latin typeface="Times New Roman" panose="02020603050405020304" pitchFamily="18" charset="0"/>
                <a:ea typeface="Arial Unicode MS"/>
                <a:cs typeface="Arial Unicode MS"/>
              </a:rPr>
              <a:t>Методы исследования</a:t>
            </a:r>
            <a:r>
              <a:rPr lang="ru-RU" sz="2000" dirty="0">
                <a:ln>
                  <a:noFill/>
                </a:ln>
                <a:solidFill>
                  <a:srgbClr val="000000"/>
                </a:solidFill>
                <a:effectLst/>
                <a:latin typeface="Times New Roman" panose="02020603050405020304" pitchFamily="18" charset="0"/>
                <a:ea typeface="Arial Unicode MS"/>
                <a:cs typeface="Arial Unicode MS"/>
              </a:rPr>
              <a:t>: общие теоретические методы анализа, синтеза, обобщения, классификации, математического моделирования, и также эмпирические методы.</a:t>
            </a:r>
            <a:br>
              <a:rPr lang="en-US" sz="2000" dirty="0">
                <a:effectLst/>
                <a:latin typeface="Times New Roman" panose="02020603050405020304" pitchFamily="18" charset="0"/>
                <a:ea typeface="Arial Unicode MS"/>
              </a:rPr>
            </a:br>
            <a:r>
              <a:rPr lang="ru-RU" sz="2000" b="1" dirty="0">
                <a:ln>
                  <a:noFill/>
                </a:ln>
                <a:solidFill>
                  <a:srgbClr val="000000"/>
                </a:solidFill>
                <a:effectLst/>
                <a:latin typeface="Times New Roman" panose="02020603050405020304" pitchFamily="18" charset="0"/>
                <a:ea typeface="Arial Unicode MS"/>
                <a:cs typeface="Arial Unicode MS"/>
              </a:rPr>
              <a:t>Практическая значимость </a:t>
            </a:r>
            <a:r>
              <a:rPr lang="ru-RU" sz="2000" dirty="0">
                <a:ln>
                  <a:noFill/>
                </a:ln>
                <a:solidFill>
                  <a:srgbClr val="000000"/>
                </a:solidFill>
                <a:effectLst/>
                <a:latin typeface="Times New Roman" panose="02020603050405020304" pitchFamily="18" charset="0"/>
                <a:ea typeface="Arial Unicode MS"/>
                <a:cs typeface="Arial Unicode MS"/>
              </a:rPr>
              <a:t>заключается в разработке конкретной прогнозной модели, которая позволит наиболее точно определить критерии производительности конкретного видеоролика и поможет скорректировать вводные данные при публикации информации.</a:t>
            </a:r>
            <a:endParaRPr lang="en-US" sz="2000" dirty="0">
              <a:effectLst/>
              <a:latin typeface="Times New Roman" panose="02020603050405020304" pitchFamily="18" charset="0"/>
              <a:ea typeface="Arial Unicode MS"/>
            </a:endParaRPr>
          </a:p>
        </p:txBody>
      </p:sp>
      <p:sp>
        <p:nvSpPr>
          <p:cNvPr id="3" name="Заголовок 3">
            <a:extLst>
              <a:ext uri="{FF2B5EF4-FFF2-40B4-BE49-F238E27FC236}">
                <a16:creationId xmlns:a16="http://schemas.microsoft.com/office/drawing/2014/main" id="{CAB1F8F0-FE8C-4B1E-84C0-2EDBD53E3C8E}"/>
              </a:ext>
            </a:extLst>
          </p:cNvPr>
          <p:cNvSpPr txBox="1">
            <a:spLocks/>
          </p:cNvSpPr>
          <p:nvPr/>
        </p:nvSpPr>
        <p:spPr>
          <a:xfrm>
            <a:off x="11540880" y="6370027"/>
            <a:ext cx="545612" cy="356088"/>
          </a:xfrm>
          <a:prstGeom prst="rect">
            <a:avLst/>
          </a:prstGeom>
        </p:spPr>
        <p:txBody>
          <a:bodyPr vert="horz" lIns="91440" tIns="45720" rIns="91440" bIns="45720" rtlCol="0" anchor="b">
            <a:normAutofit lnSpcReduction="10000"/>
          </a:bodyPr>
          <a:lstStyle>
            <a:lvl1pPr algn="l"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ctr"/>
            <a:r>
              <a:rPr lang="ru-RU" sz="2000" dirty="0">
                <a:latin typeface="Times New Roman" panose="02020603050405020304" pitchFamily="18" charset="0"/>
                <a:cs typeface="Times New Roman" panose="02020603050405020304" pitchFamily="18" charset="0"/>
              </a:rPr>
              <a:t>9</a:t>
            </a:r>
          </a:p>
        </p:txBody>
      </p:sp>
    </p:spTree>
    <p:extLst>
      <p:ext uri="{BB962C8B-B14F-4D97-AF65-F5344CB8AC3E}">
        <p14:creationId xmlns:p14="http://schemas.microsoft.com/office/powerpoint/2010/main" val="982104528"/>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111</TotalTime>
  <Words>703</Words>
  <Application>Microsoft Office PowerPoint</Application>
  <PresentationFormat>Widescreen</PresentationFormat>
  <Paragraphs>53</Paragraphs>
  <Slides>10</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10</vt:i4>
      </vt:variant>
    </vt:vector>
  </HeadingPairs>
  <TitlesOfParts>
    <vt:vector size="15" baseType="lpstr">
      <vt:lpstr>Arial</vt:lpstr>
      <vt:lpstr>Calibri</vt:lpstr>
      <vt:lpstr>Calibri Light</vt:lpstr>
      <vt:lpstr>Times New Roman</vt:lpstr>
      <vt:lpstr>Тема Office</vt:lpstr>
      <vt:lpstr>Российский государственный педагогический университет им. А. И. Герцена Институт информационных технологий и технологического образования    Модели машинного обучения для прогнозирования  потенциальных показателей загружаемого видеоролика  на основе обработки больших данных</vt:lpstr>
      <vt:lpstr>  Работа актуальна в связи с увеличением потребности в аналитических подходах к публикации видеороликов среди создателей контента </vt:lpstr>
      <vt:lpstr>Прогнозная модель</vt:lpstr>
      <vt:lpstr>Разработка прогнозной модели для расчёта потенциальных показателей загружаемого видеоролика с помощью различных методов обработки больших данных</vt:lpstr>
      <vt:lpstr> 1. Проанализировать и синтезировать имеющийся набор данных, импортированный с вспомогательного сервиса YouTube Studio.  2. Разработать методику для прогнозирования потенциальной эффективности нового видеоролика, расчёта потенциального времени просмотра от возраста или пола зрителей, расчёта потенциального количества просмотров от наличия или отсутствия субтитров. 3. Провести вычисления на основе имеющихся данных.</vt:lpstr>
      <vt:lpstr>Текст</vt:lpstr>
      <vt:lpstr>Текст</vt:lpstr>
      <vt:lpstr>Текст</vt:lpstr>
      <vt:lpstr>Гипотеза: если данную разработку внедрить в практику работы специалистов, которые публикуют видеоролики, то увеличится охват аудитории, а также появится возможность предусматривать и исправлять ошибки технического характера, во время подготовки видеоматериалов. Методы исследования: общие теоретические методы анализа, синтеза, обобщения, классификации, математического моделирования, и также эмпирические методы. Практическая значимость заключается в разработке конкретной прогнозной модели, которая позволит наиболее точно определить критерии производительности конкретного видеоролика и поможет скорректировать вводные данные при публикации информации.</vt:lpstr>
      <vt:lpstr>Источники</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Российский государственный педагогический университет им. А. И. Герцена Институт информационных технологий и технологического образования    Тема ВКР</dc:title>
  <dc:creator>ВЕЗ Vlasova</dc:creator>
  <cp:lastModifiedBy>Илья Шумякин</cp:lastModifiedBy>
  <cp:revision>17</cp:revision>
  <dcterms:created xsi:type="dcterms:W3CDTF">2022-02-16T16:33:57Z</dcterms:created>
  <dcterms:modified xsi:type="dcterms:W3CDTF">2023-05-23T07:37:11Z</dcterms:modified>
</cp:coreProperties>
</file>

<file path=docProps/thumbnail.jpeg>
</file>