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59" r:id="rId1"/>
  </p:sldMasterIdLst>
  <p:notesMasterIdLst>
    <p:notesMasterId r:id="rId11"/>
  </p:notesMasterIdLst>
  <p:sldIdLst>
    <p:sldId id="256" r:id="rId2"/>
    <p:sldId id="257" r:id="rId3"/>
    <p:sldId id="266" r:id="rId4"/>
    <p:sldId id="258" r:id="rId5"/>
    <p:sldId id="259" r:id="rId6"/>
    <p:sldId id="260" r:id="rId7"/>
    <p:sldId id="264" r:id="rId8"/>
    <p:sldId id="267" r:id="rId9"/>
    <p:sldId id="265" r:id="rId10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5" d="100"/>
          <a:sy n="95" d="100"/>
        </p:scale>
        <p:origin x="45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942913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2c1614303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2c1614303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2c1614303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2c1614303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e5523acd3_0_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e5523acd3_0_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e5523acd3_0_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e5523acd3_0_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3569156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1e462d57c9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1e462d57c9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0" y="203199"/>
            <a:ext cx="8520600" cy="1160817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lvl="0">
              <a:lnSpc>
                <a:spcPct val="120000"/>
              </a:lnSpc>
              <a:buSzPts val="1100"/>
            </a:pPr>
            <a:r>
              <a:rPr lang="ru-RU" sz="2800" b="1" dirty="0">
                <a:latin typeface="Times New Roman"/>
                <a:ea typeface="Times New Roman"/>
                <a:cs typeface="Times New Roman"/>
                <a:sym typeface="Times New Roman"/>
              </a:rPr>
              <a:t>Разработка бэкенда веб-системы для театральной индустрии</a:t>
            </a:r>
            <a:endParaRPr sz="2800" b="1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4735200" y="2197102"/>
            <a:ext cx="4408800" cy="2743199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5461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Выполнил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студент 4 курса</a:t>
            </a: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09.03.01 Информатика и вычислительная техника, Технологии разработки программного  обеспечения</a:t>
            </a:r>
            <a:endParaRPr lang="ru"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Букин Данила Юрьевич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Руководитель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>
              <a:lnSpc>
                <a:spcPct val="115000"/>
              </a:lnSpc>
              <a:spcBef>
                <a:spcPts val="430"/>
              </a:spcBef>
              <a:spcAft>
                <a:spcPts val="430"/>
              </a:spcAft>
              <a:buClr>
                <a:schemeClr val="dk1"/>
              </a:buClr>
              <a:buSzPts val="1100"/>
            </a:pPr>
            <a:r>
              <a:rPr lang="ru-RU" sz="1600" dirty="0" err="1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д.п.н</a:t>
            </a:r>
            <a:r>
              <a:rPr lang="ru-RU" sz="1600" dirty="0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, профессор Власова Елена </a:t>
            </a:r>
            <a:r>
              <a:rPr lang="ru-RU" sz="1600" dirty="0" err="1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Зотиковна</a:t>
            </a:r>
            <a:endParaRPr lang="ru-RU" sz="1600" dirty="0">
              <a:solidFill>
                <a:srgbClr val="FF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 dirty="0"/>
              <a:t>Актуальность</a:t>
            </a:r>
            <a:endParaRPr sz="3000" dirty="0"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342900">
              <a:spcAft>
                <a:spcPts val="1600"/>
              </a:spcAft>
            </a:pPr>
            <a:r>
              <a:rPr lang="ru-RU" sz="2400" dirty="0">
                <a:solidFill>
                  <a:srgbClr val="FF00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Отсутствие общих агрегаторов информации о театральной индустрии: либо отдельные театры, либо обобщённая Википедия</a:t>
            </a:r>
            <a:endParaRPr sz="2400" dirty="0">
              <a:solidFill>
                <a:srgbClr val="FF00FF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2</a:t>
            </a:fld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000" dirty="0"/>
              <a:t>Предмет</a:t>
            </a:r>
            <a:endParaRPr sz="3000" dirty="0"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400" dirty="0">
                <a:solidFill>
                  <a:srgbClr val="FF00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Процесс разработки бэкенда веб-системы</a:t>
            </a:r>
            <a:endParaRPr sz="2400" dirty="0">
              <a:solidFill>
                <a:srgbClr val="FF00FF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82427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 dirty="0">
                <a:latin typeface="Times New Roman"/>
                <a:ea typeface="Times New Roman"/>
                <a:cs typeface="Times New Roman"/>
                <a:sym typeface="Times New Roman"/>
              </a:rPr>
              <a:t>Цель</a:t>
            </a:r>
            <a:endParaRPr sz="30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8" name="Google Shape;68;p15"/>
          <p:cNvSpPr txBox="1">
            <a:spLocks noGrp="1"/>
          </p:cNvSpPr>
          <p:nvPr>
            <p:ph type="body" idx="1"/>
          </p:nvPr>
        </p:nvSpPr>
        <p:spPr>
          <a:xfrm>
            <a:off x="311700" y="1507600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just">
              <a:lnSpc>
                <a:spcPct val="150000"/>
              </a:lnSpc>
              <a:buClr>
                <a:schemeClr val="dk1"/>
              </a:buClr>
              <a:buSzPts val="1100"/>
              <a:buNone/>
            </a:pPr>
            <a:r>
              <a:rPr lang="ru-RU" sz="2400" dirty="0">
                <a:latin typeface="Times New Roman"/>
                <a:ea typeface="Times New Roman"/>
                <a:cs typeface="Times New Roman"/>
                <a:sym typeface="Times New Roman"/>
              </a:rPr>
              <a:t>Разработка серверной части веб-базированного сервиса для театральной индустрии с возможностью просмотра информации о пьесах и постановках</a:t>
            </a:r>
            <a:endParaRPr sz="24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9" name="Google Shape;69;p1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4</a:t>
            </a:fld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Задачи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5" name="Google Shape;75;p16"/>
          <p:cNvSpPr txBox="1">
            <a:spLocks noGrp="1"/>
          </p:cNvSpPr>
          <p:nvPr>
            <p:ph type="body" idx="1"/>
          </p:nvPr>
        </p:nvSpPr>
        <p:spPr>
          <a:xfrm>
            <a:off x="231500" y="1089212"/>
            <a:ext cx="8325600" cy="3852582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lnSpc>
                <a:spcPct val="15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•	анализ технологий, доступных для бэкенд разработки;</a:t>
            </a:r>
          </a:p>
          <a:p>
            <a:pPr marL="0" lvl="0" indent="0">
              <a:lnSpc>
                <a:spcPct val="15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•	выбор технологического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стэка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;</a:t>
            </a:r>
          </a:p>
          <a:p>
            <a:pPr marL="0" lvl="0" indent="0">
              <a:lnSpc>
                <a:spcPct val="15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•	разработка архитектуры базы данных;</a:t>
            </a:r>
          </a:p>
          <a:p>
            <a:pPr marL="0" lvl="0" indent="0">
              <a:lnSpc>
                <a:spcPct val="15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•	проектирование системы;</a:t>
            </a:r>
          </a:p>
          <a:p>
            <a:pPr marL="0" lvl="0" indent="0">
              <a:lnSpc>
                <a:spcPct val="15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•	разработка программных модулей;</a:t>
            </a:r>
          </a:p>
          <a:p>
            <a:pPr marL="0" lvl="0" indent="0">
              <a:lnSpc>
                <a:spcPct val="15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•	оформление документации.</a:t>
            </a:r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 sz="2400" dirty="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6" name="Google Shape;76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5</a:t>
            </a:fld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Инструменты и технологии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33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31800">
              <a:buClr>
                <a:srgbClr val="000000"/>
              </a:buClr>
              <a:buSzPts val="2200"/>
            </a:pPr>
            <a:r>
              <a:rPr lang="en-US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Kotlin – </a:t>
            </a:r>
            <a:r>
              <a:rPr lang="ru-RU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язык программирования</a:t>
            </a:r>
            <a:endParaRPr lang="en-US" sz="22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31800">
              <a:buClr>
                <a:srgbClr val="000000"/>
              </a:buClr>
              <a:buSzPts val="2200"/>
            </a:pPr>
            <a:r>
              <a:rPr lang="en-US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Spring Boot – web framework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en-US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PostgreSQL</a:t>
            </a:r>
            <a:r>
              <a:rPr lang="ru-RU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– СУБД</a:t>
            </a:r>
            <a:endParaRPr lang="en-US" sz="22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31800">
              <a:buClr>
                <a:srgbClr val="000000"/>
              </a:buClr>
              <a:buSzPts val="2200"/>
            </a:pPr>
            <a:r>
              <a:rPr lang="en-US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Spring Data</a:t>
            </a:r>
            <a:r>
              <a:rPr lang="ru-RU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– доступ к данным</a:t>
            </a:r>
            <a:endParaRPr lang="en-US" sz="22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31800">
              <a:buClr>
                <a:srgbClr val="000000"/>
              </a:buClr>
              <a:buSzPts val="2200"/>
            </a:pPr>
            <a:r>
              <a:rPr lang="en-US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Spring Security</a:t>
            </a:r>
            <a:r>
              <a:rPr lang="ru-RU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– разграничение ресурсов</a:t>
            </a:r>
            <a:endParaRPr lang="en-US" sz="22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31800">
              <a:buClr>
                <a:srgbClr val="000000"/>
              </a:buClr>
              <a:buSzPts val="2200"/>
            </a:pPr>
            <a:r>
              <a:rPr lang="en-US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Swagger UI</a:t>
            </a:r>
            <a:r>
              <a:rPr lang="ru-RU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– документация</a:t>
            </a:r>
          </a:p>
          <a:p>
            <a:pPr marL="431800">
              <a:buClr>
                <a:srgbClr val="000000"/>
              </a:buClr>
              <a:buSzPts val="2200"/>
            </a:pPr>
            <a:r>
              <a:rPr lang="en-US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Docker Compose – </a:t>
            </a:r>
            <a:r>
              <a:rPr lang="ru-RU" sz="22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развёртывание</a:t>
            </a:r>
            <a:endParaRPr sz="22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6</a:t>
            </a:fld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/>
              <a:t>Результат</a:t>
            </a:r>
            <a:endParaRPr dirty="0"/>
          </a:p>
        </p:txBody>
      </p:sp>
      <p:sp>
        <p:nvSpPr>
          <p:cNvPr id="110" name="Google Shape;110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7</a:t>
            </a:fld>
            <a:endParaRPr/>
          </a:p>
        </p:txBody>
      </p:sp>
      <p:pic>
        <p:nvPicPr>
          <p:cNvPr id="4" name="Рисунок 3">
            <a:extLst>
              <a:ext uri="{FF2B5EF4-FFF2-40B4-BE49-F238E27FC236}">
                <a16:creationId xmlns:a16="http://schemas.microsoft.com/office/drawing/2014/main" id="{C84EA034-0135-4D5F-9DB3-9F5F4A1555F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712262" y="1064790"/>
            <a:ext cx="5719476" cy="3856834"/>
          </a:xfrm>
          <a:prstGeom prst="rect">
            <a:avLst/>
          </a:prstGeom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/>
              <a:t>Результат</a:t>
            </a:r>
            <a:endParaRPr dirty="0"/>
          </a:p>
        </p:txBody>
      </p:sp>
      <p:sp>
        <p:nvSpPr>
          <p:cNvPr id="110" name="Google Shape;110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8</a:t>
            </a:fld>
            <a:endParaRPr/>
          </a:p>
        </p:txBody>
      </p:sp>
      <p:pic>
        <p:nvPicPr>
          <p:cNvPr id="2" name="Рисунок 1">
            <a:extLst>
              <a:ext uri="{FF2B5EF4-FFF2-40B4-BE49-F238E27FC236}">
                <a16:creationId xmlns:a16="http://schemas.microsoft.com/office/drawing/2014/main" id="{C0D48BAE-E0AC-4917-9F93-E69B45596EB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698297" y="1017725"/>
            <a:ext cx="5747406" cy="387162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643930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2"/>
          <p:cNvSpPr txBox="1">
            <a:spLocks noGrp="1"/>
          </p:cNvSpPr>
          <p:nvPr>
            <p:ph type="body" idx="1"/>
          </p:nvPr>
        </p:nvSpPr>
        <p:spPr>
          <a:xfrm>
            <a:off x="311700" y="135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ru" sz="3000">
                <a:solidFill>
                  <a:srgbClr val="000000"/>
                </a:solidFill>
              </a:rPr>
              <a:t>Демонстрация работы продукта</a:t>
            </a:r>
            <a:endParaRPr sz="3000">
              <a:solidFill>
                <a:srgbClr val="000000"/>
              </a:solidFill>
            </a:endParaRPr>
          </a:p>
        </p:txBody>
      </p:sp>
      <p:sp>
        <p:nvSpPr>
          <p:cNvPr id="116" name="Google Shape;116;p2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9</a:t>
            </a:fld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92</TotalTime>
  <Words>161</Words>
  <Application>Microsoft Office PowerPoint</Application>
  <PresentationFormat>Экран (16:9)</PresentationFormat>
  <Paragraphs>39</Paragraphs>
  <Slides>9</Slides>
  <Notes>9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2" baseType="lpstr">
      <vt:lpstr>Arial</vt:lpstr>
      <vt:lpstr>Times New Roman</vt:lpstr>
      <vt:lpstr>Simple Light</vt:lpstr>
      <vt:lpstr>Разработка бэкенда веб-системы для театральной индустрии</vt:lpstr>
      <vt:lpstr>Актуальность</vt:lpstr>
      <vt:lpstr>Предмет</vt:lpstr>
      <vt:lpstr>Цель</vt:lpstr>
      <vt:lpstr>Задачи</vt:lpstr>
      <vt:lpstr>Инструменты и технологии</vt:lpstr>
      <vt:lpstr>Результат</vt:lpstr>
      <vt:lpstr>Результат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Название ВКР</dc:title>
  <dc:creator>Светлана Гончарова</dc:creator>
  <cp:lastModifiedBy>Данила Букин</cp:lastModifiedBy>
  <cp:revision>4</cp:revision>
  <dcterms:modified xsi:type="dcterms:W3CDTF">2023-05-24T08:07:17Z</dcterms:modified>
</cp:coreProperties>
</file>