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59" r:id="rId1"/>
  </p:sldMasterIdLst>
  <p:notesMasterIdLst>
    <p:notesMasterId r:id="rId16"/>
  </p:notesMasterIdLst>
  <p:sldIdLst>
    <p:sldId id="256" r:id="rId2"/>
    <p:sldId id="257" r:id="rId3"/>
    <p:sldId id="266" r:id="rId4"/>
    <p:sldId id="258" r:id="rId5"/>
    <p:sldId id="259" r:id="rId6"/>
    <p:sldId id="267" r:id="rId7"/>
    <p:sldId id="260" r:id="rId8"/>
    <p:sldId id="270" r:id="rId9"/>
    <p:sldId id="269" r:id="rId10"/>
    <p:sldId id="272" r:id="rId11"/>
    <p:sldId id="273" r:id="rId12"/>
    <p:sldId id="271" r:id="rId13"/>
    <p:sldId id="264" r:id="rId14"/>
    <p:sldId id="268" r:id="rId15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9" d="100"/>
          <a:sy n="79" d="100"/>
        </p:scale>
        <p:origin x="108" y="11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44481500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85209532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7794297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e5523acd3_0_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e5523acd3_0_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e5523acd3_0_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e5523acd3_0_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0210418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942913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2c1614303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2c1614303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2c1614303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2c1614303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2c1614303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2c1614303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5662406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35755341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661189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0" y="203199"/>
            <a:ext cx="8520600" cy="1160817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>
              <a:lnSpc>
                <a:spcPct val="120000"/>
              </a:lnSpc>
              <a:buSzPts val="1100"/>
            </a:pPr>
            <a:r>
              <a:rPr lang="ru-RU" sz="2000" b="1" dirty="0">
                <a:latin typeface="Times New Roman"/>
                <a:ea typeface="Times New Roman"/>
                <a:cs typeface="Times New Roman"/>
                <a:sym typeface="Times New Roman"/>
              </a:rPr>
              <a:t>Модель поддержки организационно-методического обеспечения образовательного процесса школы с использованием школьного терминала самообслуживания</a:t>
            </a:r>
            <a:endParaRPr sz="2000" b="1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4735200" y="2197102"/>
            <a:ext cx="4408800" cy="2743199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5461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Выполнил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студент 2 курса</a:t>
            </a:r>
          </a:p>
          <a:p>
            <a:pPr marL="0" marR="54610" lvl="0" indent="0" algn="l">
              <a:lnSpc>
                <a:spcPct val="115000"/>
              </a:lnSpc>
              <a:spcBef>
                <a:spcPts val="430"/>
              </a:spcBef>
              <a:buClr>
                <a:schemeClr val="dk1"/>
              </a:buClr>
              <a:buSzPts val="1100"/>
            </a:pPr>
            <a:r>
              <a:rPr lang="ru-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44.04.01 Педагогическое образование, Корпоративное электронное обучение</a:t>
            </a:r>
            <a:endParaRPr lang="ru"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Гунько Виктор Дмитриевич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Руководитель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>
              <a:lnSpc>
                <a:spcPct val="115000"/>
              </a:lnSpc>
              <a:spcBef>
                <a:spcPts val="430"/>
              </a:spcBef>
              <a:spcAft>
                <a:spcPts val="430"/>
              </a:spcAft>
              <a:buClr>
                <a:schemeClr val="dk1"/>
              </a:buClr>
              <a:buSzPts val="1100"/>
            </a:pPr>
            <a:r>
              <a:rPr lang="ru-RU" sz="16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д.п.н., профессор кафедры ИТиЭО Абрамян Геннадий Владимирович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 dirty="0">
                <a:latin typeface="Times New Roman"/>
                <a:ea typeface="Times New Roman"/>
                <a:cs typeface="Times New Roman"/>
                <a:sym typeface="Times New Roman"/>
              </a:rPr>
              <a:t>Развитие цифровой инфраструктуры</a:t>
            </a:r>
            <a:endParaRPr sz="32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335774"/>
            <a:ext cx="8520600" cy="3577601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88900" indent="0">
              <a:buClr>
                <a:srgbClr val="000000"/>
              </a:buClr>
              <a:buSzPts val="2200"/>
              <a:buNone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РФ: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национальный проект «Образование»;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программа «Университет 2035»;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федеральный проект «Современная цифровая образовательная среда в Российской Федерации»</a:t>
            </a:r>
          </a:p>
          <a:p>
            <a:pPr marL="88900" indent="0">
              <a:buClr>
                <a:srgbClr val="000000"/>
              </a:buClr>
              <a:buSzPts val="2200"/>
              <a:buNone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Зарубежные страны: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Запуск 10 виртуальных кампусов в США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Китай: национальная стратегия «Интернет+образование»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ЕС: проекты «Образование-2030» и </a:t>
            </a:r>
            <a:r>
              <a:rPr lang="en-US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«European Digital </a:t>
            </a:r>
            <a:r>
              <a:rPr lang="en-US" sz="2000" dirty="0" err="1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UniverCity</a:t>
            </a:r>
            <a:r>
              <a:rPr lang="en-US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» (EDUC)</a:t>
            </a:r>
            <a:endParaRPr sz="20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10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72555761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 dirty="0">
                <a:latin typeface="Times New Roman"/>
                <a:ea typeface="Times New Roman"/>
                <a:cs typeface="Times New Roman"/>
                <a:sym typeface="Times New Roman"/>
              </a:rPr>
              <a:t>Виды моделей поддержки ОМО образовательного процесса школы</a:t>
            </a:r>
            <a:endParaRPr sz="32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499616"/>
            <a:ext cx="8520600" cy="3413759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описательная;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схематическая в виде блок-схемы;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схематическая в виде графика с четырьмя осями.</a:t>
            </a:r>
          </a:p>
          <a:p>
            <a:pPr marL="431800">
              <a:buClr>
                <a:srgbClr val="000000"/>
              </a:buClr>
              <a:buSzPts val="2200"/>
            </a:pPr>
            <a:endParaRPr lang="ru-RU" sz="20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11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18550877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 dirty="0">
                <a:latin typeface="Times New Roman"/>
                <a:ea typeface="Times New Roman"/>
                <a:cs typeface="Times New Roman"/>
                <a:sym typeface="Times New Roman"/>
              </a:rPr>
              <a:t>Выбранные типы моделей</a:t>
            </a:r>
            <a:endParaRPr sz="32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33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88900" lvl="0" indent="0">
              <a:buClr>
                <a:srgbClr val="000000"/>
              </a:buClr>
              <a:buSzPts val="2200"/>
              <a:buNone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 своём исследовании мы выбираем схематические модели UML и IDEF, а также описательную модели и впоследствии, опираясь на них, будем проектировать модель поддержки организационно-методического обеспечения образовательного процесса школы. Этот выбор объясняется сочетанием универсальности описательной модели в связи с возможностью интерпретации данной модели как человеком, так и компьютером, и наглядности схематической модели в связи с отсутствием лишних деталей, препятствующих процессу принятия решений и развёрнутости, за счёт чего обеспечиваются простота и удобство восприятия данной модели человеком.</a:t>
            </a:r>
            <a:endParaRPr sz="20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12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71373668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0" name="Google Shape;110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13</a:t>
            </a:fld>
            <a:endParaRPr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E9194560-3CB0-49B3-9421-987058A132F2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1700" y="1185862"/>
            <a:ext cx="7917900" cy="3730267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0" name="Google Shape;110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14</a:t>
            </a:fld>
            <a:endParaRPr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C111424B-141A-4F54-9023-116E998B62EA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01308" y="1052557"/>
            <a:ext cx="6541384" cy="380746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41875373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Актуальность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0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Актуальность исследования связана с увеличивающимися темпами развития автоматизации в сфере образования и заключается в разработке модели для поддержки обеспечения образовательного процесса в рамках образовательного учреждения с использованием школьного терминала самообслуживания. Несмотря на наличие множества исследований в сфере электронного обучения, вопрос организации образовательного процесса с использованием технологии терминала самообслуживания в данной сфере рассмотрению не поддавался.</a:t>
            </a:r>
            <a:endParaRPr sz="24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2</a:t>
            </a:fld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Школьный терминал самообслуживания как инструмент организационно-методического обеспечения образовательного процесса школы.</a:t>
            </a:r>
            <a:endParaRPr sz="24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82427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200" dirty="0">
                <a:latin typeface="Times New Roman"/>
                <a:ea typeface="Times New Roman"/>
                <a:cs typeface="Times New Roman"/>
                <a:sym typeface="Times New Roman"/>
              </a:rPr>
              <a:t>Цель</a:t>
            </a:r>
            <a:endParaRPr sz="32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8" name="Google Shape;68;p15"/>
          <p:cNvSpPr txBox="1">
            <a:spLocks noGrp="1"/>
          </p:cNvSpPr>
          <p:nvPr>
            <p:ph type="body" idx="1"/>
          </p:nvPr>
        </p:nvSpPr>
        <p:spPr>
          <a:xfrm>
            <a:off x="311700" y="1507600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just">
              <a:lnSpc>
                <a:spcPct val="150000"/>
              </a:lnSpc>
              <a:buClr>
                <a:schemeClr val="dk1"/>
              </a:buClr>
              <a:buSzPts val="1100"/>
              <a:buNone/>
            </a:pP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Разработать модель поддержки организационно-методического обеспечения образовательного процесса школы с использованием школьного терминала самоосблуживания.</a:t>
            </a:r>
            <a:endParaRPr sz="24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9" name="Google Shape;69;p1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4</a:t>
            </a:fld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 dirty="0">
                <a:latin typeface="Times New Roman"/>
                <a:ea typeface="Times New Roman"/>
                <a:cs typeface="Times New Roman"/>
                <a:sym typeface="Times New Roman"/>
              </a:rPr>
              <a:t>Задачи</a:t>
            </a:r>
            <a:endParaRPr sz="32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5" name="Google Shape;75;p16"/>
          <p:cNvSpPr txBox="1">
            <a:spLocks noGrp="1"/>
          </p:cNvSpPr>
          <p:nvPr>
            <p:ph type="body" idx="1"/>
          </p:nvPr>
        </p:nvSpPr>
        <p:spPr>
          <a:xfrm>
            <a:off x="231500" y="1221135"/>
            <a:ext cx="8325600" cy="3636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342900">
              <a:spcBef>
                <a:spcPts val="1600"/>
              </a:spcBef>
              <a:spcAft>
                <a:spcPts val="1600"/>
              </a:spcAft>
            </a:pP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провести анализ современных моделей, технологий, методов, форм и инструментов организационно-методического обеспечения образовательного процесса в условиях цифровизации;</a:t>
            </a:r>
          </a:p>
          <a:p>
            <a:pPr marL="342900">
              <a:spcBef>
                <a:spcPts val="1600"/>
              </a:spcBef>
              <a:spcAft>
                <a:spcPts val="1600"/>
              </a:spcAft>
            </a:pP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составить описательную характеристику цифровой инфраструктуры современной школы;</a:t>
            </a:r>
          </a:p>
          <a:p>
            <a:pPr marL="342900">
              <a:spcBef>
                <a:spcPts val="1600"/>
              </a:spcBef>
              <a:spcAft>
                <a:spcPts val="1600"/>
              </a:spcAft>
            </a:pP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провести классификацию систем и моделей поддержки организационно-методического обеспечения образовательного процесса школы;</a:t>
            </a:r>
          </a:p>
        </p:txBody>
      </p:sp>
      <p:sp>
        <p:nvSpPr>
          <p:cNvPr id="76" name="Google Shape;76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5</a:t>
            </a:fld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 dirty="0">
                <a:latin typeface="Times New Roman"/>
                <a:ea typeface="Times New Roman"/>
                <a:cs typeface="Times New Roman"/>
                <a:sym typeface="Times New Roman"/>
              </a:rPr>
              <a:t>Задачи (продолжение)</a:t>
            </a:r>
            <a:endParaRPr sz="32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5" name="Google Shape;75;p16"/>
          <p:cNvSpPr txBox="1">
            <a:spLocks noGrp="1"/>
          </p:cNvSpPr>
          <p:nvPr>
            <p:ph type="body" idx="1"/>
          </p:nvPr>
        </p:nvSpPr>
        <p:spPr>
          <a:xfrm>
            <a:off x="231500" y="1221135"/>
            <a:ext cx="8325600" cy="3636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342900">
              <a:spcBef>
                <a:spcPts val="1600"/>
              </a:spcBef>
              <a:spcAft>
                <a:spcPts val="1600"/>
              </a:spcAft>
            </a:pP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провести анализ системы поддержки организационно-методического обеспечения образовательного процесса школ Российской Федерации;</a:t>
            </a:r>
          </a:p>
          <a:p>
            <a:pPr marL="342900">
              <a:spcBef>
                <a:spcPts val="1600"/>
              </a:spcBef>
              <a:spcAft>
                <a:spcPts val="1600"/>
              </a:spcAft>
            </a:pPr>
            <a:r>
              <a:rPr lang="ru-RU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разработать модель поддержки организационно-методического обеспечения образовательного процесса школы с использованием школьного терминала самообслуживания, учитывая специфику школьной среды, потребности участников образования и требования современных образовательных стандартов.</a:t>
            </a:r>
          </a:p>
          <a:p>
            <a:pPr marL="342900">
              <a:spcBef>
                <a:spcPts val="1600"/>
              </a:spcBef>
              <a:spcAft>
                <a:spcPts val="1600"/>
              </a:spcAft>
            </a:pPr>
            <a:endParaRPr dirty="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6" name="Google Shape;76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5183495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lvl="0"/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Формы обеспечения образовательного процесса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33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31800">
              <a:buClr>
                <a:srgbClr val="000000"/>
              </a:buClr>
              <a:buSzPts val="2200"/>
            </a:pPr>
            <a:r>
              <a:rPr lang="ru-RU" sz="3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индивидуальные;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3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коллективные;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3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массовые;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3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традиционные;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3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гибридные;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3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цифровые.</a:t>
            </a: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7</a:t>
            </a:fld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lvl="0"/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Инструменты обеспечения образовательного процесса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33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электронные образовательные ресурсы: электронные учебники, электронные библиотечные системы, электронные курсы;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интерактивные образовательные платформы: Moodle, Ё-Стади, Google Classroom, Microsoft Teams;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образовательные приложения: Duolingo, Kahoot и myQuiz.</a:t>
            </a: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7538239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 dirty="0">
                <a:latin typeface="Times New Roman"/>
                <a:ea typeface="Times New Roman"/>
                <a:cs typeface="Times New Roman"/>
                <a:sym typeface="Times New Roman"/>
              </a:rPr>
              <a:t>Цифровая инфраструктура</a:t>
            </a:r>
            <a:endParaRPr sz="32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33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88900" lvl="0" indent="0">
              <a:buClr>
                <a:srgbClr val="000000"/>
              </a:buClr>
              <a:buSzPts val="2200"/>
              <a:buNone/>
            </a:pPr>
            <a:r>
              <a:rPr lang="ru-RU" sz="20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организационно-аппаратно-технологический комплекс, обеспечивающий доступ к электронным образовательным ресурсам, интерактивным формам обучения и коммуникации, адаптивным методикам и индивидуальным траекториям развития учащихся.</a:t>
            </a: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45873035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476</Words>
  <PresentationFormat>On-screen Show (16:9)</PresentationFormat>
  <Paragraphs>63</Paragraphs>
  <Slides>14</Slides>
  <Notes>14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7" baseType="lpstr">
      <vt:lpstr>Arial</vt:lpstr>
      <vt:lpstr>Times New Roman</vt:lpstr>
      <vt:lpstr>Simple Light</vt:lpstr>
      <vt:lpstr>Модель поддержки организационно-методического обеспечения образовательного процесса школы с использованием школьного терминала самообслуживания</vt:lpstr>
      <vt:lpstr>Актуальность</vt:lpstr>
      <vt:lpstr>Предмет</vt:lpstr>
      <vt:lpstr>Цель</vt:lpstr>
      <vt:lpstr>Задачи</vt:lpstr>
      <vt:lpstr>Задачи (продолжение)</vt:lpstr>
      <vt:lpstr>Формы обеспечения образовательного процесса</vt:lpstr>
      <vt:lpstr>Инструменты обеспечения образовательного процесса</vt:lpstr>
      <vt:lpstr>Цифровая инфраструктура</vt:lpstr>
      <vt:lpstr>Развитие цифровой инфраструктуры</vt:lpstr>
      <vt:lpstr>Виды моделей поддержки ОМО образовательного процесса школы</vt:lpstr>
      <vt:lpstr>Выбранные типы моделей</vt:lpstr>
      <vt:lpstr>Результат</vt:lpstr>
      <vt:lpstr>Результат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Название ВКР</dc:title>
  <dcterms:modified xsi:type="dcterms:W3CDTF">2023-05-23T19:07:44Z</dcterms:modified>
</cp:coreProperties>
</file>