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3" r:id="rId6"/>
    <p:sldId id="273" r:id="rId7"/>
    <p:sldId id="265" r:id="rId8"/>
    <p:sldId id="267" r:id="rId9"/>
    <p:sldId id="274" r:id="rId10"/>
    <p:sldId id="266" r:id="rId11"/>
    <p:sldId id="268" r:id="rId12"/>
  </p:sldIdLst>
  <p:sldSz cx="9144000" cy="5143500" type="screen16x9"/>
  <p:notesSz cx="6858000" cy="9144000"/>
  <p:embeddedFontLst>
    <p:embeddedFont>
      <p:font typeface="Roboto" panose="02000000000000000000" charset="0"/>
      <p:regular r:id="rId14"/>
      <p:bold r:id="rId15"/>
      <p:italic r:id="rId16"/>
      <p:boldItalic r:id="rId17"/>
    </p:embeddedFont>
    <p:embeddedFont>
      <p:font typeface="Roboto Slab" panose="020B0604020202020204" charset="0"/>
      <p:regular r:id="rId18"/>
      <p:bold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67" autoAdjust="0"/>
    <p:restoredTop sz="94660"/>
  </p:normalViewPr>
  <p:slideViewPr>
    <p:cSldViewPr snapToGrid="0">
      <p:cViewPr>
        <p:scale>
          <a:sx n="100" d="100"/>
          <a:sy n="100" d="100"/>
        </p:scale>
        <p:origin x="739" y="2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df16c16d81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df16c16d81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f16c16d81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f16c16d81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f16c16d8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f16c16d8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df16c16d81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df16c16d81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df16c16d81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df16c16d81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df16c16d8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df16c16d8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df16c16d8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df16c16d8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1381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532325" y="717950"/>
            <a:ext cx="7233300" cy="192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ЭЛЕКТРОННОЕ ПОРТФОЛИО ПРЕПОДАВАТЕЛЯ </a:t>
            </a:r>
            <a:br>
              <a:rPr lang="ru-RU" dirty="0"/>
            </a:br>
            <a:r>
              <a:rPr lang="ru-RU" dirty="0"/>
              <a:t>ВЫСШЕЙ ШКОЛЫ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>
                <a:solidFill>
                  <a:schemeClr val="dk1"/>
                </a:solidFill>
              </a:rPr>
              <a:t>о</a:t>
            </a:r>
            <a:r>
              <a:rPr lang="en-GB" sz="1700" dirty="0" err="1">
                <a:solidFill>
                  <a:schemeClr val="dk1"/>
                </a:solidFill>
              </a:rPr>
              <a:t>бучающейся</a:t>
            </a:r>
            <a:r>
              <a:rPr lang="en-GB" sz="1700" dirty="0">
                <a:solidFill>
                  <a:schemeClr val="dk1"/>
                </a:solidFill>
              </a:rPr>
              <a:t> 2 </a:t>
            </a:r>
            <a:r>
              <a:rPr lang="en-GB" sz="1700" dirty="0" err="1">
                <a:solidFill>
                  <a:schemeClr val="dk1"/>
                </a:solidFill>
              </a:rPr>
              <a:t>курса</a:t>
            </a:r>
            <a:endParaRPr lang="ru-RU" sz="1700" dirty="0">
              <a:solidFill>
                <a:schemeClr val="dk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>
                <a:solidFill>
                  <a:schemeClr val="dk1"/>
                </a:solidFill>
              </a:rPr>
              <a:t>магистратуры КЭО </a:t>
            </a:r>
            <a:r>
              <a:rPr lang="ru-RU" sz="1700" dirty="0" err="1">
                <a:solidFill>
                  <a:schemeClr val="dk1"/>
                </a:solidFill>
              </a:rPr>
              <a:t>ИКТиТО</a:t>
            </a:r>
            <a:endParaRPr lang="ru-RU" sz="1700" dirty="0">
              <a:solidFill>
                <a:schemeClr val="dk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>
                <a:solidFill>
                  <a:schemeClr val="dk1"/>
                </a:solidFill>
              </a:rPr>
              <a:t>РГПУ им. </a:t>
            </a:r>
            <a:r>
              <a:rPr lang="ru-RU" sz="1700" dirty="0" err="1">
                <a:solidFill>
                  <a:schemeClr val="dk1"/>
                </a:solidFill>
              </a:rPr>
              <a:t>А.И.Герцена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 err="1">
                <a:solidFill>
                  <a:schemeClr val="dk1"/>
                </a:solidFill>
              </a:rPr>
              <a:t>Паирель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Дарины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Яковлевны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CACEB6-8FC9-4212-A2F2-B686BAAEA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717D4A-DB4A-4D8A-AB9D-2E908526F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7900" y="1052215"/>
            <a:ext cx="8368200" cy="4080005"/>
          </a:xfrm>
        </p:spPr>
        <p:txBody>
          <a:bodyPr>
            <a:noAutofit/>
          </a:bodyPr>
          <a:lstStyle/>
          <a:p>
            <a:pPr marL="0" lvl="0" indent="0">
              <a:spcBef>
                <a:spcPts val="1200"/>
              </a:spcBef>
              <a:buNone/>
            </a:pPr>
            <a:r>
              <a:rPr lang="ru-RU" sz="1400" dirty="0"/>
              <a:t>Использование электронного портфолио преподавателями высшей школы имеет ряд преимуществ:</a:t>
            </a:r>
          </a:p>
          <a:p>
            <a:pPr lvl="0" indent="-308610">
              <a:spcBef>
                <a:spcPts val="1200"/>
              </a:spcBef>
              <a:buSzPct val="100000"/>
              <a:buAutoNum type="arabicPeriod"/>
            </a:pPr>
            <a:r>
              <a:rPr lang="ru-RU" sz="1400" dirty="0"/>
              <a:t>Быстрая и удобная оценка квалификации работника высшей школы.</a:t>
            </a:r>
          </a:p>
          <a:p>
            <a:pPr lvl="0" indent="-308610">
              <a:buSzPct val="100000"/>
              <a:buAutoNum type="arabicPeriod"/>
            </a:pPr>
            <a:r>
              <a:rPr lang="ru-RU" sz="1400" dirty="0"/>
              <a:t>Актуальная рефлексия.</a:t>
            </a:r>
          </a:p>
          <a:p>
            <a:pPr lvl="0" indent="-308610">
              <a:buSzPct val="100000"/>
              <a:buAutoNum type="arabicPeriod"/>
            </a:pPr>
            <a:r>
              <a:rPr lang="ru-RU" sz="1400" dirty="0"/>
              <a:t>Наглядная демонстрация работ и сертификатов (дипломов), подтверждающих квалификацию.</a:t>
            </a:r>
          </a:p>
          <a:p>
            <a:pPr lvl="0" indent="-308610">
              <a:buSzPct val="100000"/>
              <a:buAutoNum type="arabicPeriod"/>
            </a:pPr>
            <a:r>
              <a:rPr lang="ru-RU" sz="1400" dirty="0"/>
              <a:t>Мониторинг обновления содержания портфолио.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1400" dirty="0"/>
              <a:t>К перспективам развития модели электронного портфолио можно отнести: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1400" dirty="0"/>
              <a:t>- дополнение формы-анкеты такими полями, как список тем защищенных студентами ВКР,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1400" dirty="0"/>
              <a:t>- добавление возможности загрузки публикаций и видеоконтента (например, вебинара или видеокурса)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1400" dirty="0"/>
              <a:t>- добавление контактов социальных сетей для удобства взаимодействия с преподавателем</a:t>
            </a:r>
          </a:p>
          <a:p>
            <a:pPr marL="148590" lvl="0" indent="0">
              <a:buSzPct val="100000"/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10532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D75FB69-96EA-4293-92A8-C2F1D39E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92053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361950" y="1766300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Актуальность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2"/>
          </p:nvPr>
        </p:nvSpPr>
        <p:spPr>
          <a:xfrm>
            <a:off x="4757725" y="235750"/>
            <a:ext cx="4184100" cy="42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114300" indent="0">
              <a:buNone/>
            </a:pPr>
            <a:r>
              <a:rPr lang="ru-RU" dirty="0"/>
              <a:t>Актуальность исследования обусловлена глобальными  изменениями вследствие пандемии, которые привели вузы к активным поискам новых видов донесения информации, совершенствуя прежние, используя ресурсы интернет-пространства. </a:t>
            </a:r>
            <a:endParaRPr lang="ru-RU" dirty="0"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31675" y="846550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Предмет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2"/>
          </p:nvPr>
        </p:nvSpPr>
        <p:spPr>
          <a:xfrm>
            <a:off x="4781025" y="846550"/>
            <a:ext cx="4184100" cy="11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 dirty="0" err="1"/>
              <a:t>Электронное</a:t>
            </a:r>
            <a:r>
              <a:rPr lang="en-GB" sz="2000" dirty="0"/>
              <a:t> </a:t>
            </a:r>
            <a:r>
              <a:rPr lang="en-GB" sz="2000" dirty="0" err="1"/>
              <a:t>портфолио</a:t>
            </a:r>
            <a:r>
              <a:rPr lang="en-GB" sz="2000" dirty="0"/>
              <a:t> </a:t>
            </a:r>
            <a:r>
              <a:rPr lang="en-GB" sz="2000" dirty="0" err="1"/>
              <a:t>преподавателя</a:t>
            </a:r>
            <a:r>
              <a:rPr lang="en-GB" sz="2000" dirty="0"/>
              <a:t> </a:t>
            </a:r>
            <a:r>
              <a:rPr lang="en-GB" sz="2000" dirty="0" err="1"/>
              <a:t>высшей</a:t>
            </a:r>
            <a:r>
              <a:rPr lang="en-GB" sz="2000" dirty="0"/>
              <a:t> </a:t>
            </a:r>
            <a:r>
              <a:rPr lang="en-GB" sz="2000" dirty="0" err="1"/>
              <a:t>школы</a:t>
            </a:r>
            <a:endParaRPr sz="2000" dirty="0"/>
          </a:p>
        </p:txBody>
      </p:sp>
      <p:cxnSp>
        <p:nvCxnSpPr>
          <p:cNvPr id="77" name="Google Shape;77;p15"/>
          <p:cNvCxnSpPr/>
          <p:nvPr/>
        </p:nvCxnSpPr>
        <p:spPr>
          <a:xfrm>
            <a:off x="98241" y="2314723"/>
            <a:ext cx="8947500" cy="216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reflection endPos="30000" dist="38100" dir="5400000" fadeDir="5400012" sy="-100000" algn="bl" rotWithShape="0"/>
          </a:effectLst>
        </p:spPr>
      </p:cxnSp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278575" y="2884900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Цель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2"/>
          </p:nvPr>
        </p:nvSpPr>
        <p:spPr>
          <a:xfrm>
            <a:off x="4727925" y="2884900"/>
            <a:ext cx="4237200" cy="150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 dirty="0" err="1"/>
              <a:t>Разработка</a:t>
            </a:r>
            <a:r>
              <a:rPr lang="en-GB" sz="2000" dirty="0"/>
              <a:t> </a:t>
            </a:r>
            <a:r>
              <a:rPr lang="en-GB" sz="2000" dirty="0" err="1"/>
              <a:t>модели</a:t>
            </a:r>
            <a:r>
              <a:rPr lang="en-GB" sz="2000" dirty="0"/>
              <a:t> </a:t>
            </a:r>
            <a:r>
              <a:rPr lang="en-GB" sz="2000" dirty="0" err="1"/>
              <a:t>электронного</a:t>
            </a:r>
            <a:r>
              <a:rPr lang="en-GB" sz="2000" dirty="0"/>
              <a:t> </a:t>
            </a:r>
            <a:r>
              <a:rPr lang="en-GB" sz="2000" dirty="0" err="1"/>
              <a:t>портфолио</a:t>
            </a:r>
            <a:r>
              <a:rPr lang="en-GB" sz="2000" dirty="0"/>
              <a:t> </a:t>
            </a:r>
            <a:r>
              <a:rPr lang="en-GB" sz="2000" dirty="0" err="1"/>
              <a:t>преподавателя</a:t>
            </a:r>
            <a:r>
              <a:rPr lang="en-GB" sz="2000" dirty="0"/>
              <a:t> </a:t>
            </a:r>
            <a:r>
              <a:rPr lang="en-GB" sz="2000" dirty="0" err="1"/>
              <a:t>высшей</a:t>
            </a:r>
            <a:r>
              <a:rPr lang="en-GB" sz="2000" dirty="0"/>
              <a:t> </a:t>
            </a:r>
            <a:r>
              <a:rPr lang="en-GB" sz="2000" dirty="0" err="1"/>
              <a:t>школы</a:t>
            </a: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>
            <a:spLocks noGrp="1"/>
          </p:cNvSpPr>
          <p:nvPr>
            <p:ph type="title"/>
          </p:nvPr>
        </p:nvSpPr>
        <p:spPr>
          <a:xfrm>
            <a:off x="308375" y="1766300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Задачи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" name="Google Shape;85;p16"/>
          <p:cNvSpPr txBox="1">
            <a:spLocks noGrp="1"/>
          </p:cNvSpPr>
          <p:nvPr>
            <p:ph type="body" idx="2"/>
          </p:nvPr>
        </p:nvSpPr>
        <p:spPr>
          <a:xfrm>
            <a:off x="4572000" y="1268819"/>
            <a:ext cx="4572000" cy="32425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ru-RU" dirty="0"/>
              <a:t>Проанализировать виды, структуры и содержание электронного портфолио;</a:t>
            </a:r>
            <a:endParaRPr lang="ru-RU" sz="1600" dirty="0"/>
          </a:p>
          <a:p>
            <a:pPr lvl="0">
              <a:buFont typeface="+mj-lt"/>
              <a:buAutoNum type="arabicPeriod"/>
            </a:pPr>
            <a:r>
              <a:rPr lang="ru-RU" dirty="0"/>
              <a:t>Составить обзор существующих подходов к созданию портфолио;</a:t>
            </a:r>
            <a:endParaRPr lang="ru-RU" sz="1600" dirty="0"/>
          </a:p>
          <a:p>
            <a:pPr lvl="0">
              <a:buFont typeface="+mj-lt"/>
              <a:buAutoNum type="arabicPeriod"/>
            </a:pPr>
            <a:r>
              <a:rPr lang="ru-RU" dirty="0"/>
              <a:t>Спроектировать и создать модель электронного портфолио преподавателя высшей школы.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/>
        </p:nvSpPr>
        <p:spPr>
          <a:xfrm>
            <a:off x="0" y="0"/>
            <a:ext cx="32148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UML-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диаграмма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электронного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портфолио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преподавателя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высшей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школы</a:t>
            </a:r>
            <a:endParaRPr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5E6478-DE92-48FE-B672-0A4D642F8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4820" y="-83821"/>
            <a:ext cx="4512644" cy="53587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628503-730B-4484-9EFD-D65D199F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625" y="1139190"/>
            <a:ext cx="5618700" cy="3699510"/>
          </a:xfrm>
        </p:spPr>
        <p:txBody>
          <a:bodyPr>
            <a:noAutofit/>
          </a:bodyPr>
          <a:lstStyle/>
          <a:p>
            <a:pPr lvl="0"/>
            <a:r>
              <a:rPr lang="ru-RU" sz="2000" dirty="0"/>
              <a:t>1. Личная информация;</a:t>
            </a:r>
            <a:br>
              <a:rPr lang="ru-RU" sz="2000" dirty="0"/>
            </a:br>
            <a:r>
              <a:rPr lang="ru-RU" sz="2000" dirty="0"/>
              <a:t>2. Достижения, заслуги и награды;</a:t>
            </a:r>
            <a:br>
              <a:rPr lang="ru-RU" sz="2000" dirty="0"/>
            </a:br>
            <a:r>
              <a:rPr lang="ru-RU" sz="2000" dirty="0"/>
              <a:t>3. Читаемые дисциплины и расписание занятий;</a:t>
            </a:r>
            <a:br>
              <a:rPr lang="ru-RU" sz="2000" dirty="0"/>
            </a:br>
            <a:r>
              <a:rPr lang="ru-RU" sz="2000" dirty="0"/>
              <a:t>4. Электронные образовательные ресурсы;</a:t>
            </a:r>
            <a:br>
              <a:rPr lang="ru-RU" sz="2000" dirty="0"/>
            </a:br>
            <a:r>
              <a:rPr lang="ru-RU" sz="2000" dirty="0"/>
              <a:t>5. Научно-исследовательская работа;</a:t>
            </a:r>
            <a:br>
              <a:rPr lang="ru-RU" sz="2000" dirty="0"/>
            </a:br>
            <a:r>
              <a:rPr lang="ru-RU" sz="2000" dirty="0"/>
              <a:t>6. Благодарности;</a:t>
            </a:r>
            <a:br>
              <a:rPr lang="ru-RU" sz="2000" dirty="0"/>
            </a:br>
            <a:r>
              <a:rPr lang="ru-RU" sz="2000" dirty="0"/>
              <a:t>7. Повышение квалификации;</a:t>
            </a:r>
            <a:br>
              <a:rPr lang="ru-RU" sz="2000" dirty="0"/>
            </a:br>
            <a:r>
              <a:rPr lang="ru-RU" sz="2000" dirty="0"/>
              <a:t>8. Фотографии.</a:t>
            </a:r>
          </a:p>
        </p:txBody>
      </p:sp>
      <p:sp>
        <p:nvSpPr>
          <p:cNvPr id="3" name="Google Shape;84;p16">
            <a:extLst>
              <a:ext uri="{FF2B5EF4-FFF2-40B4-BE49-F238E27FC236}">
                <a16:creationId xmlns:a16="http://schemas.microsoft.com/office/drawing/2014/main" id="{126D8071-2086-4EEB-8E0F-FCCAC42958BA}"/>
              </a:ext>
            </a:extLst>
          </p:cNvPr>
          <p:cNvSpPr txBox="1">
            <a:spLocks/>
          </p:cNvSpPr>
          <p:nvPr/>
        </p:nvSpPr>
        <p:spPr>
          <a:xfrm>
            <a:off x="1966625" y="85725"/>
            <a:ext cx="4796125" cy="1200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ru-RU" sz="2400" dirty="0"/>
              <a:t>Структура электронного портфолио преподавателя высшей школы</a:t>
            </a:r>
          </a:p>
        </p:txBody>
      </p:sp>
    </p:spTree>
    <p:extLst>
      <p:ext uri="{BB962C8B-B14F-4D97-AF65-F5344CB8AC3E}">
        <p14:creationId xmlns:p14="http://schemas.microsoft.com/office/powerpoint/2010/main" val="238458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/>
        </p:nvSpPr>
        <p:spPr>
          <a:xfrm>
            <a:off x="0" y="0"/>
            <a:ext cx="3214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Макет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формы-анкеты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наполнения</a:t>
            </a:r>
            <a:r>
              <a:rPr lang="en-GB" sz="2000" b="1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 b="1" dirty="0" err="1">
                <a:latin typeface="Times New Roman"/>
                <a:ea typeface="Times New Roman"/>
                <a:cs typeface="Times New Roman"/>
                <a:sym typeface="Times New Roman"/>
              </a:rPr>
              <a:t>портфолио</a:t>
            </a:r>
            <a:endParaRPr sz="20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27926"/>
            <a:ext cx="5883349" cy="4115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5E70D7-4E9C-4192-BCEC-48291812E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4325" y="274959"/>
            <a:ext cx="5799742" cy="4124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/>
        </p:nvSpPr>
        <p:spPr>
          <a:xfrm>
            <a:off x="-1" y="0"/>
            <a:ext cx="5316279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ru-RU" sz="2000" b="1" dirty="0">
                <a:latin typeface="Times New Roman"/>
                <a:ea typeface="Times New Roman"/>
                <a:cs typeface="Times New Roman"/>
                <a:sym typeface="Times New Roman"/>
              </a:rPr>
              <a:t>Макет заполненного электронного портфолио преподавателя высшей школы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A53040-EC29-4CA7-B6D6-1F76E6842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66759"/>
            <a:ext cx="6014168" cy="427674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E8815C-70C7-4397-ABD7-E77A888CD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298" y="933328"/>
            <a:ext cx="6014168" cy="42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1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8.png">
            <a:extLst>
              <a:ext uri="{FF2B5EF4-FFF2-40B4-BE49-F238E27FC236}">
                <a16:creationId xmlns:a16="http://schemas.microsoft.com/office/drawing/2014/main" id="{3D037E08-33A1-49C5-860B-1C76BB74AF4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6299200" cy="4686300"/>
          </a:xfrm>
          <a:prstGeom prst="rect">
            <a:avLst/>
          </a:prstGeom>
          <a:ln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24A46A-48DB-4D32-B0AD-4D650D3B9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6578"/>
            <a:ext cx="8370489" cy="515007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C06790-CA45-420F-99AE-A2D7D9A52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8666980" cy="503043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B3DE77-C3F6-49BC-8B75-4D31F58C2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" y="94531"/>
            <a:ext cx="7802882" cy="50045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0D7147-31D3-49AE-AE47-AED20DE8AC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36"/>
          <a:stretch/>
        </p:blipFill>
        <p:spPr>
          <a:xfrm>
            <a:off x="-60963" y="0"/>
            <a:ext cx="9499603" cy="48120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B2B2BE-4FE4-46B7-B7A5-E33B573037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0963" y="-6578"/>
            <a:ext cx="9499603" cy="543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43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207</Words>
  <Application>Microsoft Office PowerPoint</Application>
  <PresentationFormat>Экран (16:9)</PresentationFormat>
  <Paragraphs>31</Paragraphs>
  <Slides>11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Roboto Slab</vt:lpstr>
      <vt:lpstr>Roboto</vt:lpstr>
      <vt:lpstr>Times New Roman</vt:lpstr>
      <vt:lpstr>Arial</vt:lpstr>
      <vt:lpstr>Marina</vt:lpstr>
      <vt:lpstr>ЭЛЕКТРОННОЕ ПОРТФОЛИО ПРЕПОДАВАТЕЛЯ  ВЫСШЕЙ ШКОЛЫ</vt:lpstr>
      <vt:lpstr>Актуальность </vt:lpstr>
      <vt:lpstr>Предмет </vt:lpstr>
      <vt:lpstr>Задачи </vt:lpstr>
      <vt:lpstr>Презентация PowerPoint</vt:lpstr>
      <vt:lpstr>1. Личная информация; 2. Достижения, заслуги и награды; 3. Читаемые дисциплины и расписание занятий; 4. Электронные образовательные ресурсы; 5. Научно-исследовательская работа; 6. Благодарности; 7. Повышение квалификации; 8. Фотографии.</vt:lpstr>
      <vt:lpstr>Презентация PowerPoint</vt:lpstr>
      <vt:lpstr>Презентация PowerPoint</vt:lpstr>
      <vt:lpstr>Презентация PowerPoint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портфолио преподавателя  высшей школы</dc:title>
  <cp:lastModifiedBy>Darina Pairel</cp:lastModifiedBy>
  <cp:revision>34</cp:revision>
  <dcterms:modified xsi:type="dcterms:W3CDTF">2021-06-24T19:34:49Z</dcterms:modified>
</cp:coreProperties>
</file>