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</p:sldIdLst>
  <p:sldSz cy="5143500" cx="9144000"/>
  <p:notesSz cx="6858000" cy="9144000"/>
  <p:embeddedFontLst>
    <p:embeddedFont>
      <p:font typeface="Roboto"/>
      <p:regular r:id="rId21"/>
      <p:bold r:id="rId22"/>
      <p:italic r:id="rId23"/>
      <p:boldItalic r:id="rId24"/>
    </p:embeddedFont>
    <p:embeddedFont>
      <p:font typeface="Nunito"/>
      <p:regular r:id="rId25"/>
      <p:bold r:id="rId26"/>
      <p:italic r:id="rId27"/>
      <p:boldItalic r:id="rId2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font" Target="fonts/Roboto-bold.fntdata"/><Relationship Id="rId21" Type="http://schemas.openxmlformats.org/officeDocument/2006/relationships/font" Target="fonts/Roboto-regular.fntdata"/><Relationship Id="rId24" Type="http://schemas.openxmlformats.org/officeDocument/2006/relationships/font" Target="fonts/Roboto-boldItalic.fntdata"/><Relationship Id="rId23" Type="http://schemas.openxmlformats.org/officeDocument/2006/relationships/font" Target="fonts/Roboto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Nunito-bold.fntdata"/><Relationship Id="rId25" Type="http://schemas.openxmlformats.org/officeDocument/2006/relationships/font" Target="fonts/Nunito-regular.fntdata"/><Relationship Id="rId28" Type="http://schemas.openxmlformats.org/officeDocument/2006/relationships/font" Target="fonts/Nunito-boldItalic.fntdata"/><Relationship Id="rId27" Type="http://schemas.openxmlformats.org/officeDocument/2006/relationships/font" Target="fonts/Nuni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Google Shape;179;g2ad623583cf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Google Shape;180;g2ad623583cf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2ad623583cf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2ad623583cf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Google Shape;191;g2ad623583cf_0_1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Google Shape;192;g2ad623583cf_0_1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2ad623583cf_0_1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2ad623583cf_0_1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g2ad623583cf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4" name="Google Shape;204;g2ad623583cf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2ad623583cf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2ad623583cf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2ad623583cf_0_1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2ad623583cf_0_1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2ad623583cf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2ad623583cf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2ad623583cf_0_1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2ad623583cf_0_1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g2ad623583cf_0_1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Google Shape;150;g2ad623583cf_0_1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2ad623583cf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2ad623583cf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2ad623583cf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2ad623583cf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2ad623583cf_0_1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2ad623583cf_0_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g2ad623583cf_0_1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Google Shape;174;g2ad623583cf_0_1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6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" name="Google Shape;34;p2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35" name="Google Shape;35;p2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19" name="Google Shape;119;p11"/>
          <p:cNvSpPr txBox="1"/>
          <p:nvPr>
            <p:ph hasCustomPrompt="1" type="title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/>
          <p:nvPr>
            <p:ph idx="1" type="body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1" name="Google Shape;121;p1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3"/>
        </a:solidFill>
      </p:bgPr>
    </p:bg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7" name="Google Shape;47;p3"/>
          <p:cNvSpPr txBox="1"/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8" name="Google Shape;48;p3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bg>
      <p:bgPr>
        <a:solidFill>
          <a:schemeClr val="dk2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54" name="Google Shape;54;p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4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bg>
      <p:bgPr>
        <a:solidFill>
          <a:schemeClr val="dk2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1" name="Google Shape;61;p5"/>
          <p:cNvSpPr txBox="1"/>
          <p:nvPr>
            <p:ph idx="1" type="body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2" name="Google Shape;62;p5"/>
          <p:cNvSpPr txBox="1"/>
          <p:nvPr>
            <p:ph idx="2" type="body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3" name="Google Shape;63;p5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bg>
      <p:bgPr>
        <a:solidFill>
          <a:schemeClr val="dk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9" name="Google Shape;69;p6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bg>
      <p:bgPr>
        <a:solidFill>
          <a:schemeClr val="accent3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7"/>
          <p:cNvSpPr txBox="1"/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75" name="Google Shape;75;p7"/>
          <p:cNvSpPr txBox="1"/>
          <p:nvPr>
            <p:ph idx="1" type="body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76" name="Google Shape;76;p7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1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3" name="Google Shape;93;p8"/>
          <p:cNvSpPr txBox="1"/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94" name="Google Shape;94;p8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2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9"/>
          <p:cNvSpPr txBox="1"/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100" name="Google Shape;100;p9"/>
          <p:cNvSpPr txBox="1"/>
          <p:nvPr>
            <p:ph idx="1" type="subTitle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01" name="Google Shape;101;p9"/>
          <p:cNvSpPr txBox="1"/>
          <p:nvPr>
            <p:ph idx="2" type="body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02" name="Google Shape;102;p9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bg>
      <p:bgPr>
        <a:solidFill>
          <a:schemeClr val="accen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0"/>
          <p:cNvSpPr txBox="1"/>
          <p:nvPr>
            <p:ph idx="1" type="body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8" name="Google Shape;108;p10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hift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clck.ru/37a5kS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hyperlink" Target="https://clck.ru/37a5nz" TargetMode="Externa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Relationship Id="rId3" Type="http://schemas.openxmlformats.org/officeDocument/2006/relationships/hyperlink" Target="https://clck.ru/37a5rv" TargetMode="Externa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clck.ru/37a5Gg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clck.ru/37a5LX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clck.ru/37a5Tz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clck.ru/37a5Wn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s://clck.ru/37a5ZD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clck.ru/37a5cA" TargetMode="External"/><Relationship Id="rId4" Type="http://schemas.openxmlformats.org/officeDocument/2006/relationships/hyperlink" Target="https://clck.ru/37a5e8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/>
          <p:nvPr>
            <p:ph type="ctrTitle"/>
          </p:nvPr>
        </p:nvSpPr>
        <p:spPr>
          <a:xfrm>
            <a:off x="1095525" y="1213225"/>
            <a:ext cx="70548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Отчёт по дисциплине “Управление IT-проектами для корпоративного обучения”</a:t>
            </a:r>
            <a:endParaRPr/>
          </a:p>
        </p:txBody>
      </p:sp>
      <p:sp>
        <p:nvSpPr>
          <p:cNvPr id="129" name="Google Shape;129;p13"/>
          <p:cNvSpPr txBox="1"/>
          <p:nvPr>
            <p:ph idx="1" type="subTitle"/>
          </p:nvPr>
        </p:nvSpPr>
        <p:spPr>
          <a:xfrm>
            <a:off x="1491775" y="3413150"/>
            <a:ext cx="63399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Выполнил: магистрант 2 курса Лугачев Андрей Евгеньевич</a:t>
            </a:r>
            <a:br>
              <a:rPr lang="ru"/>
            </a:b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p22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4.1</a:t>
            </a:r>
            <a:endParaRPr/>
          </a:p>
        </p:txBody>
      </p:sp>
      <p:sp>
        <p:nvSpPr>
          <p:cNvPr id="183" name="Google Shape;183;p22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Изучив конкретную систему управления IT-проектами корпоративного обучения, использовав одну из стратегий ветвления (branching strategies) на основе сервиса GitHub реализовать добавление функции в существующем программном IT-проекте веб-ориентированной компоненте образовательной среды, предварительно создать запрос на добавление функционала (issue), спланировать временные затраты. Оформление отчета по результатам работы и презентации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3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1</a:t>
            </a:r>
            <a:endParaRPr/>
          </a:p>
        </p:txBody>
      </p:sp>
      <p:sp>
        <p:nvSpPr>
          <p:cNvPr id="189" name="Google Shape;189;p23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Анализ современных инструментов для быстрого прототипирования интерфейсов ИТ-продуктов. Создание презентации по наиболее эффективному инструменту из проанализированных решений. Публичное выступление.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https://clck.ru/37a5kS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2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2</a:t>
            </a:r>
            <a:endParaRPr/>
          </a:p>
        </p:txBody>
      </p:sp>
      <p:sp>
        <p:nvSpPr>
          <p:cNvPr id="195" name="Google Shape;195;p2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200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Создание первоначального макета компоненты образовательной среды корпоративного обучения с использованием сервиса визуального проектирования и публичное его представление.</a:t>
            </a:r>
            <a:endParaRPr sz="1200"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br>
              <a:rPr lang="ru" sz="1200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lang="ru" sz="1200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 sz="1200"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200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https://clck.ru/37a5nz</a:t>
            </a:r>
            <a:endParaRPr sz="1200"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2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3</a:t>
            </a:r>
            <a:endParaRPr/>
          </a:p>
        </p:txBody>
      </p:sp>
      <p:sp>
        <p:nvSpPr>
          <p:cNvPr id="201" name="Google Shape;201;p25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Написание фрагмента технического задания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p2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4</a:t>
            </a:r>
            <a:endParaRPr/>
          </a:p>
        </p:txBody>
      </p:sp>
      <p:sp>
        <p:nvSpPr>
          <p:cNvPr id="207" name="Google Shape;207;p26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Анализ одной методологии разработки программных ИТ-продуктов для корпоративного обучения и создание презентации с её кратким описанием.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https://clck.ru/37a5rv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27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Заключение</a:t>
            </a:r>
            <a:endParaRPr/>
          </a:p>
        </p:txBody>
      </p:sp>
      <p:sp>
        <p:nvSpPr>
          <p:cNvPr id="213" name="Google Shape;213;p27"/>
          <p:cNvSpPr txBox="1"/>
          <p:nvPr>
            <p:ph idx="1" type="body"/>
          </p:nvPr>
        </p:nvSpPr>
        <p:spPr>
          <a:xfrm>
            <a:off x="819150" y="1592775"/>
            <a:ext cx="7505700" cy="284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Были изучены: </a:t>
            </a:r>
            <a:endParaRPr/>
          </a:p>
          <a:p>
            <a:pPr indent="-311150" lvl="0" marL="457200" rtl="0" algn="just">
              <a:spcBef>
                <a:spcPts val="120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процессы управления проектами разработки ПО при решении профессиональных задач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этапы жизненного цикла ПО, формирующего образовательную среду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планирование разработки IT-проекта с учётом различных ограничений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на начальном уровне разработка IT-проекта и их календарного планирования в средах управления проектами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на начальном уровне использование основных инструментов тестирования и отладки ПО и создаваемых IT-продуктов для обучения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Цель курса:</a:t>
            </a:r>
            <a:endParaRPr/>
          </a:p>
        </p:txBody>
      </p:sp>
      <p:sp>
        <p:nvSpPr>
          <p:cNvPr id="135" name="Google Shape;135;p14"/>
          <p:cNvSpPr txBox="1"/>
          <p:nvPr>
            <p:ph idx="1" type="body"/>
          </p:nvPr>
        </p:nvSpPr>
        <p:spPr>
          <a:xfrm>
            <a:off x="819150" y="1686000"/>
            <a:ext cx="7505700" cy="2752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ознакомление с процессами управления проектами разработки ПО при решении профессиональных задач 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изучение этапов жизненного цикла ПО, формирующего образовательную среду 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обучение планированию разработки IT-проекта с учётом различных ограничений 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приобретение навыков разработки IT-проекта и их календарного планирования в средах управления проектами </a:t>
            </a:r>
            <a:endParaRPr/>
          </a:p>
          <a:p>
            <a:pPr indent="-311150" lvl="0" marL="457200" rtl="0" algn="just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ru"/>
              <a:t>обучение использованию основных инструментов тестирования и отладки ПО и создаваемых IT-продуктов для обучения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1.1</a:t>
            </a:r>
            <a:endParaRPr/>
          </a:p>
        </p:txBody>
      </p:sp>
      <p:sp>
        <p:nvSpPr>
          <p:cNvPr id="141" name="Google Shape;141;p15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Создать репозиторий в системе контроля версий Git (на сайте GitHub) и выполнить базовый набор действий по работе с ним: выполнить операцию commit, создать ветку, выполнить клонирование репозитория, выполнить слияние двух веток. Создание отчета-репозитория о проделанной работе в GitHub, оформление с использованием разметки Markdown.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 </a:t>
            </a:r>
            <a:b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https://clck.ru/37a5Gg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1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1.2</a:t>
            </a:r>
            <a:endParaRPr/>
          </a:p>
        </p:txBody>
      </p:sp>
      <p:sp>
        <p:nvSpPr>
          <p:cNvPr id="147" name="Google Shape;147;p16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Создание диаграммы Ганта для организации проектной деятельности по разработке компонента образовательной среды для образовательного учреждения и анализ потенциальных рисков. Создание отчета-репозитория в GitHub, оформление с использованием разметки Markdown.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https://clck.ru/37a5LX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17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2.1</a:t>
            </a:r>
            <a:endParaRPr/>
          </a:p>
        </p:txBody>
      </p:sp>
      <p:sp>
        <p:nvSpPr>
          <p:cNvPr id="153" name="Google Shape;153;p17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Создание дизайн-макета IT-продукта для компонента образовательной среды (или электронного образовательного ресурса) или собственного продукта, согласованного с преподавателем.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https://clck.ru/37a5Tz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18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2.2</a:t>
            </a:r>
            <a:endParaRPr/>
          </a:p>
        </p:txBody>
      </p:sp>
      <p:sp>
        <p:nvSpPr>
          <p:cNvPr id="159" name="Google Shape;159;p18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Создание презентации-глоссария на тему «Гибкая методология SCRUM в образовательном процессе» средствами веб-технологий HTML, CSS, JS (Webbased slideshow) и оформление его в виде веб-сайта с использованием сервиса GitHub Pages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/>
              <a:t>Ссылка: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hlinkClick r:id="rId3"/>
              </a:rPr>
              <a:t>https://clck.ru/37a5Wn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19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3.1</a:t>
            </a:r>
            <a:endParaRPr/>
          </a:p>
        </p:txBody>
      </p:sp>
      <p:sp>
        <p:nvSpPr>
          <p:cNvPr id="165" name="Google Shape;165;p19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Организация и проведение юзабилити-тестирования компонента сайта  и создание отчета о его результатах (в виде презентации или текстового документа) в GitHub, оформление с использованием разметки Markdown.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https://clck.ru/37a5ZD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20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3.2</a:t>
            </a:r>
            <a:endParaRPr/>
          </a:p>
        </p:txBody>
      </p:sp>
      <p:sp>
        <p:nvSpPr>
          <p:cNvPr id="171" name="Google Shape;171;p20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Проведение юзабилити-тестирования с использованием шкалы "System Usability Scale" IT-продукта. Написание отчета по результатам тестирования в GitHub, оформление с использованием разметки markdown.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 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https://clck.ru/37a5cA</a:t>
            </a:r>
            <a:b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</a:br>
            <a:b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lang="ru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4"/>
              </a:rPr>
              <a:t>https://clck.ru/37a5e8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p21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3.3</a:t>
            </a:r>
            <a:endParaRPr/>
          </a:p>
        </p:txBody>
      </p:sp>
      <p:sp>
        <p:nvSpPr>
          <p:cNvPr id="177" name="Google Shape;177;p21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Анализ работы модуля образовательной среды или ITпродукта корпоративного обучения и создание схемы с последовательностью выполняемых операций и оформление по результатам отчета в репозитории с использованием разметки Markdown.</a:t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  <a:t>Ссылка: </a:t>
            </a:r>
            <a:br>
              <a:rPr lang="ru">
                <a:solidFill>
                  <a:srgbClr val="666666"/>
                </a:solidFill>
                <a:latin typeface="Roboto"/>
                <a:ea typeface="Roboto"/>
                <a:cs typeface="Roboto"/>
                <a:sym typeface="Roboto"/>
              </a:rPr>
            </a:br>
            <a:endParaRPr>
              <a:solidFill>
                <a:srgbClr val="666666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