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6"/>
  </p:notesMasterIdLst>
  <p:sldIdLst>
    <p:sldId id="256" r:id="rId2"/>
    <p:sldId id="281" r:id="rId3"/>
    <p:sldId id="288" r:id="rId4"/>
    <p:sldId id="289" r:id="rId5"/>
    <p:sldId id="290" r:id="rId6"/>
    <p:sldId id="282" r:id="rId7"/>
    <p:sldId id="272" r:id="rId8"/>
    <p:sldId id="273" r:id="rId9"/>
    <p:sldId id="274" r:id="rId10"/>
    <p:sldId id="270" r:id="rId11"/>
    <p:sldId id="269" r:id="rId12"/>
    <p:sldId id="291" r:id="rId13"/>
    <p:sldId id="292" r:id="rId14"/>
    <p:sldId id="293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697"/>
    <a:srgbClr val="FFE181"/>
    <a:srgbClr val="FFD13F"/>
    <a:srgbClr val="FFDE75"/>
    <a:srgbClr val="FFD54F"/>
    <a:srgbClr val="FFC91D"/>
    <a:srgbClr val="FFCD2F"/>
    <a:srgbClr val="FFD44B"/>
    <a:srgbClr val="FFC50D"/>
    <a:srgbClr val="E5E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78" d="100"/>
          <a:sy n="78" d="100"/>
        </p:scale>
        <p:origin x="778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66FF97-2E19-43D5-9CFC-9B3D672B1C32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9F43E-EFE2-4970-BAD3-DE31B4FBD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059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8EC299-EA18-421D-AC6E-6CB7F186AB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D99FF91-8B66-4F9E-9F56-DC20C2A107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768AB3-1677-4118-80FB-7C3B37005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B96E-CAEE-4E40-A45C-EB8CEF0E92FE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113003-882E-45E0-A8A4-60566062E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19CD9D-253F-4EFF-986C-24ABC6D6D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FFCEF-7C53-407F-8B42-FD358113F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522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1508B1-CBF2-48DC-9E09-535CC0DA8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FE36F54-8B02-4D6C-82B3-E8251B156A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30EAA4-04CD-467B-AEDD-E65FC376C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B96E-CAEE-4E40-A45C-EB8CEF0E92FE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4D219A-CBF4-4EEC-B4AC-83D06D2AC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64961B-9E92-40D6-B451-AD14879B7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FFCEF-7C53-407F-8B42-FD358113F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450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B829CA7-8527-483B-BDBC-DE956DFF50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E104CC1-BEAF-4873-AAD5-409CD2B9DC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036817-7E21-4A94-A8FB-420EFD27F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B96E-CAEE-4E40-A45C-EB8CEF0E92FE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94E9C0-E514-469A-9A5A-4CFB36696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FE2AD3-9384-415F-8525-48B8EA49A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FFCEF-7C53-407F-8B42-FD358113F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353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B6F770-3B63-44AD-8274-B5E02B095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40EEE1-1654-4083-BA86-ECD86D4071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546BB7-3CCB-4AAE-BBD3-4DB6A5C6F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B96E-CAEE-4E40-A45C-EB8CEF0E92FE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8BBA0A-69BD-4DD3-B4EE-2558BF45C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AAFB4A-DD1D-476F-9FE6-714B1D03B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FFCEF-7C53-407F-8B42-FD358113F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747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99061E-2B7E-40C1-986D-8A48569D6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63D2FC1-0F67-4DD5-ABCD-19C7EB6A9D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BDD7C1-D31A-4212-B6A4-4D89188E0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B96E-CAEE-4E40-A45C-EB8CEF0E92FE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FF5CFA-8E84-492B-AB7D-8B1D298B0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2D0BD0-631C-4EF8-BFDD-C5B76673D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FFCEF-7C53-407F-8B42-FD358113F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345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F62DF5-DAAD-4336-900B-469D12683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586230-92E5-4049-B64D-E8ABA1CFF7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0A668B8-599C-4EED-9B3A-9BB78B7707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6D0A20-7DC6-4BFB-8D05-7B1FACC91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B96E-CAEE-4E40-A45C-EB8CEF0E92FE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31597E7-451F-4BE3-B677-2307822DA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725B95-12F2-4E6E-810C-2C50F55C1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FFCEF-7C53-407F-8B42-FD358113F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461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77AE98-E13C-4894-A78F-7876B749C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DA54A4-E3EA-406F-996C-F97455C441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B1A353F-0F59-4F39-8275-AA6B3E788C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0FC6BF4-77A1-46A8-BF1B-2B02245FF3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87E2EB1-7A1D-41A3-8567-25FE4803C5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DB81744-0554-4E8E-8BAC-F46A207CB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B96E-CAEE-4E40-A45C-EB8CEF0E92FE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047F867-0B4F-4AFE-96BC-1EA682CE4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C926727-9195-4052-886F-879242D6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FFCEF-7C53-407F-8B42-FD358113F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491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3AF477-0646-4E8B-85D6-2C85855E9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A48C2D6-52F4-4DC1-B0EF-138137D75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B96E-CAEE-4E40-A45C-EB8CEF0E92FE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43CA88A-10EB-487D-B851-E15F729AE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1ED9A61-CE69-44A5-84CB-7727AEF0F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FFCEF-7C53-407F-8B42-FD358113F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969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A86CEBF-CB30-4F22-B99C-3A4E6281B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B96E-CAEE-4E40-A45C-EB8CEF0E92FE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F6BABDF-1001-4CD1-8D32-567DF5660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A4CC0E2-F57E-4730-A844-C5BE2E99F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FFCEF-7C53-407F-8B42-FD358113F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335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0EF2D4-7A2E-4B61-AE06-4D5A6727B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9708C3-1691-473C-B185-D75C6E2CF9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428F1A5-DE38-4A64-8E86-96818606F9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B9B5A9-46A3-4989-83D5-DE901FC81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B96E-CAEE-4E40-A45C-EB8CEF0E92FE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6129B60-85E8-44C4-8BD6-BC375CEF5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6CAC8CF-E812-40BB-8E4C-2B3195804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FFCEF-7C53-407F-8B42-FD358113F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925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81BA24-8FFF-466E-AB10-F597AAC6E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8001A5F-5E21-432E-9474-9361BDF4C1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02F9388-0E8A-4DAA-8746-A2CD428E47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2029CCB-F9E3-4463-8A81-1D42DAA15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B96E-CAEE-4E40-A45C-EB8CEF0E92FE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A50BA32-620A-4788-A15C-1C4907809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40C00F1-F03B-4BD7-A7AE-589EBCB18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FFCEF-7C53-407F-8B42-FD358113F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884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D42693-C734-4D62-921C-0B708605C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FBF0795-68EB-4443-BC17-7139A14D96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8B26F4-D873-4F62-B881-D222596644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CB96E-CAEE-4E40-A45C-EB8CEF0E92FE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3CE569-B0FA-4609-91F8-F4B053C3E9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F0BBBCE-D548-4114-AFBA-24D0ABB4D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FFCEF-7C53-407F-8B42-FD358113F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338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7.wdp"/><Relationship Id="rId4" Type="http://schemas.openxmlformats.org/officeDocument/2006/relationships/image" Target="../media/image11.png"/><Relationship Id="rId9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:a16="http://schemas.microsoft.com/office/drawing/2014/main" id="{1BFFE00F-A735-43AB-B850-2DDCC416254C}"/>
              </a:ext>
            </a:extLst>
          </p:cNvPr>
          <p:cNvSpPr/>
          <p:nvPr/>
        </p:nvSpPr>
        <p:spPr>
          <a:xfrm>
            <a:off x="0" y="1635792"/>
            <a:ext cx="12215609" cy="3555639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2">
                  <a:alpha val="0"/>
                  <a:lumMod val="7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CFEDDB-1D5A-4D3A-8692-BBE409EFF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6424" y="1046361"/>
            <a:ext cx="11717765" cy="1435324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>
                <a:latin typeface="Candara Light" panose="020E0502030303020204" pitchFamily="34" charset="0"/>
                <a:cs typeface="Segoe UI Light" panose="020B0502040204020203" pitchFamily="34" charset="0"/>
              </a:rPr>
              <a:t>Задание 1.5 Проектирование и разработка фрагмента электронного образовательного ресурса в среде дистанционного обучения для проведения занятия.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9CA73EF-D7F9-4B81-A6F5-E3A1952FB3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343891"/>
            <a:ext cx="10387168" cy="490750"/>
          </a:xfrm>
        </p:spPr>
        <p:txBody>
          <a:bodyPr>
            <a:normAutofit/>
          </a:bodyPr>
          <a:lstStyle/>
          <a:p>
            <a:pPr algn="l"/>
            <a:r>
              <a:rPr lang="ru-RU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Студент: Яна Вячеславовна Владыка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EF793B94-4F62-4546-B295-32F82836B623}"/>
              </a:ext>
            </a:extLst>
          </p:cNvPr>
          <p:cNvCxnSpPr>
            <a:cxnSpLocks/>
          </p:cNvCxnSpPr>
          <p:nvPr/>
        </p:nvCxnSpPr>
        <p:spPr>
          <a:xfrm>
            <a:off x="366425" y="0"/>
            <a:ext cx="0" cy="1140542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37FDE287-4E5C-4275-95EF-A49A02585154}"/>
              </a:ext>
            </a:extLst>
          </p:cNvPr>
          <p:cNvCxnSpPr>
            <a:cxnSpLocks/>
          </p:cNvCxnSpPr>
          <p:nvPr/>
        </p:nvCxnSpPr>
        <p:spPr>
          <a:xfrm>
            <a:off x="0" y="318296"/>
            <a:ext cx="24384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B8557EE8-7F32-4C49-906C-56199063B549}"/>
              </a:ext>
            </a:extLst>
          </p:cNvPr>
          <p:cNvCxnSpPr>
            <a:cxnSpLocks/>
          </p:cNvCxnSpPr>
          <p:nvPr/>
        </p:nvCxnSpPr>
        <p:spPr>
          <a:xfrm>
            <a:off x="0" y="530122"/>
            <a:ext cx="1533832" cy="0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7D36917C-7150-4B89-A41F-843A0A4A008D}"/>
              </a:ext>
            </a:extLst>
          </p:cNvPr>
          <p:cNvCxnSpPr>
            <a:cxnSpLocks/>
          </p:cNvCxnSpPr>
          <p:nvPr/>
        </p:nvCxnSpPr>
        <p:spPr>
          <a:xfrm>
            <a:off x="12044517" y="5319252"/>
            <a:ext cx="0" cy="1538748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6A0997B2-B9B8-4F09-A956-E61B0CD71F7F}"/>
              </a:ext>
            </a:extLst>
          </p:cNvPr>
          <p:cNvCxnSpPr>
            <a:cxnSpLocks/>
          </p:cNvCxnSpPr>
          <p:nvPr/>
        </p:nvCxnSpPr>
        <p:spPr>
          <a:xfrm>
            <a:off x="11644744" y="6638415"/>
            <a:ext cx="547256" cy="21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EC99B9CD-ECB9-4C72-AFBC-CBE855E69247}"/>
              </a:ext>
            </a:extLst>
          </p:cNvPr>
          <p:cNvCxnSpPr>
            <a:cxnSpLocks/>
          </p:cNvCxnSpPr>
          <p:nvPr/>
        </p:nvCxnSpPr>
        <p:spPr>
          <a:xfrm>
            <a:off x="10982632" y="6722528"/>
            <a:ext cx="1209368" cy="16014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B04F77CC-D859-4C2A-A51C-E57AE6655E50}"/>
              </a:ext>
            </a:extLst>
          </p:cNvPr>
          <p:cNvSpPr txBox="1">
            <a:spLocks/>
          </p:cNvSpPr>
          <p:nvPr/>
        </p:nvSpPr>
        <p:spPr>
          <a:xfrm>
            <a:off x="326752" y="2695949"/>
            <a:ext cx="11717765" cy="14353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Candara Light" panose="020E0502030303020204" pitchFamily="34" charset="0"/>
                <a:cs typeface="Segoe UI Light" panose="020B0502040204020203" pitchFamily="34" charset="0"/>
              </a:rPr>
              <a:t>На примере фрагмента электронного курса для внутрифирменного обучения основам финансовой грамотности на СДО </a:t>
            </a:r>
            <a:r>
              <a:rPr lang="en-US" sz="2800" b="1" dirty="0" err="1">
                <a:latin typeface="Candara Light" panose="020E0502030303020204" pitchFamily="34" charset="0"/>
                <a:cs typeface="Segoe UI Light" panose="020B0502040204020203" pitchFamily="34" charset="0"/>
              </a:rPr>
              <a:t>Stepik</a:t>
            </a:r>
            <a:endParaRPr lang="ru-RU" sz="2800" b="1" dirty="0">
              <a:latin typeface="Candara Light" panose="020E0502030303020204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829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85A5A1E0-DB14-4563-833F-FAD6D27FE3EF}"/>
              </a:ext>
            </a:extLst>
          </p:cNvPr>
          <p:cNvSpPr/>
          <p:nvPr/>
        </p:nvSpPr>
        <p:spPr>
          <a:xfrm>
            <a:off x="2585884" y="315451"/>
            <a:ext cx="6607277" cy="5761703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01E6F1-0C7E-4881-922D-50AA523067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139"/>
          <a:stretch/>
        </p:blipFill>
        <p:spPr bwMode="auto">
          <a:xfrm>
            <a:off x="1596404" y="1444932"/>
            <a:ext cx="3976226" cy="3502742"/>
          </a:xfrm>
          <a:custGeom>
            <a:avLst/>
            <a:gdLst>
              <a:gd name="connsiteX0" fmla="*/ 0 w 3976226"/>
              <a:gd name="connsiteY0" fmla="*/ 0 h 3502742"/>
              <a:gd name="connsiteX1" fmla="*/ 742229 w 3976226"/>
              <a:gd name="connsiteY1" fmla="*/ 0 h 3502742"/>
              <a:gd name="connsiteX2" fmla="*/ 1444695 w 3976226"/>
              <a:gd name="connsiteY2" fmla="*/ 0 h 3502742"/>
              <a:gd name="connsiteX3" fmla="*/ 2147162 w 3976226"/>
              <a:gd name="connsiteY3" fmla="*/ 0 h 3502742"/>
              <a:gd name="connsiteX4" fmla="*/ 2690580 w 3976226"/>
              <a:gd name="connsiteY4" fmla="*/ 0 h 3502742"/>
              <a:gd name="connsiteX5" fmla="*/ 3353284 w 3976226"/>
              <a:gd name="connsiteY5" fmla="*/ 0 h 3502742"/>
              <a:gd name="connsiteX6" fmla="*/ 3976226 w 3976226"/>
              <a:gd name="connsiteY6" fmla="*/ 0 h 3502742"/>
              <a:gd name="connsiteX7" fmla="*/ 3976226 w 3976226"/>
              <a:gd name="connsiteY7" fmla="*/ 583790 h 3502742"/>
              <a:gd name="connsiteX8" fmla="*/ 3976226 w 3976226"/>
              <a:gd name="connsiteY8" fmla="*/ 1097526 h 3502742"/>
              <a:gd name="connsiteX9" fmla="*/ 3976226 w 3976226"/>
              <a:gd name="connsiteY9" fmla="*/ 1716344 h 3502742"/>
              <a:gd name="connsiteX10" fmla="*/ 3976226 w 3976226"/>
              <a:gd name="connsiteY10" fmla="*/ 2300134 h 3502742"/>
              <a:gd name="connsiteX11" fmla="*/ 3976226 w 3976226"/>
              <a:gd name="connsiteY11" fmla="*/ 2848897 h 3502742"/>
              <a:gd name="connsiteX12" fmla="*/ 3976226 w 3976226"/>
              <a:gd name="connsiteY12" fmla="*/ 3502742 h 3502742"/>
              <a:gd name="connsiteX13" fmla="*/ 3432808 w 3976226"/>
              <a:gd name="connsiteY13" fmla="*/ 3502742 h 3502742"/>
              <a:gd name="connsiteX14" fmla="*/ 2809866 w 3976226"/>
              <a:gd name="connsiteY14" fmla="*/ 3502742 h 3502742"/>
              <a:gd name="connsiteX15" fmla="*/ 2266449 w 3976226"/>
              <a:gd name="connsiteY15" fmla="*/ 3502742 h 3502742"/>
              <a:gd name="connsiteX16" fmla="*/ 1603744 w 3976226"/>
              <a:gd name="connsiteY16" fmla="*/ 3502742 h 3502742"/>
              <a:gd name="connsiteX17" fmla="*/ 980802 w 3976226"/>
              <a:gd name="connsiteY17" fmla="*/ 3502742 h 3502742"/>
              <a:gd name="connsiteX18" fmla="*/ 0 w 3976226"/>
              <a:gd name="connsiteY18" fmla="*/ 3502742 h 3502742"/>
              <a:gd name="connsiteX19" fmla="*/ 0 w 3976226"/>
              <a:gd name="connsiteY19" fmla="*/ 2883924 h 3502742"/>
              <a:gd name="connsiteX20" fmla="*/ 0 w 3976226"/>
              <a:gd name="connsiteY20" fmla="*/ 2335161 h 3502742"/>
              <a:gd name="connsiteX21" fmla="*/ 0 w 3976226"/>
              <a:gd name="connsiteY21" fmla="*/ 1681316 h 3502742"/>
              <a:gd name="connsiteX22" fmla="*/ 0 w 3976226"/>
              <a:gd name="connsiteY22" fmla="*/ 1027471 h 3502742"/>
              <a:gd name="connsiteX23" fmla="*/ 0 w 3976226"/>
              <a:gd name="connsiteY23" fmla="*/ 548763 h 3502742"/>
              <a:gd name="connsiteX24" fmla="*/ 0 w 3976226"/>
              <a:gd name="connsiteY24" fmla="*/ 0 h 350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976226" h="3502742" extrusionOk="0">
                <a:moveTo>
                  <a:pt x="0" y="0"/>
                </a:moveTo>
                <a:cubicBezTo>
                  <a:pt x="169562" y="36409"/>
                  <a:pt x="471563" y="-6921"/>
                  <a:pt x="742229" y="0"/>
                </a:cubicBezTo>
                <a:cubicBezTo>
                  <a:pt x="1012895" y="6921"/>
                  <a:pt x="1287658" y="-2399"/>
                  <a:pt x="1444695" y="0"/>
                </a:cubicBezTo>
                <a:cubicBezTo>
                  <a:pt x="1601732" y="2399"/>
                  <a:pt x="1914050" y="19533"/>
                  <a:pt x="2147162" y="0"/>
                </a:cubicBezTo>
                <a:cubicBezTo>
                  <a:pt x="2380274" y="-19533"/>
                  <a:pt x="2468257" y="-19790"/>
                  <a:pt x="2690580" y="0"/>
                </a:cubicBezTo>
                <a:cubicBezTo>
                  <a:pt x="2912903" y="19790"/>
                  <a:pt x="3201324" y="-19507"/>
                  <a:pt x="3353284" y="0"/>
                </a:cubicBezTo>
                <a:cubicBezTo>
                  <a:pt x="3505244" y="19507"/>
                  <a:pt x="3835516" y="-19440"/>
                  <a:pt x="3976226" y="0"/>
                </a:cubicBezTo>
                <a:cubicBezTo>
                  <a:pt x="3987692" y="140835"/>
                  <a:pt x="3974104" y="309495"/>
                  <a:pt x="3976226" y="583790"/>
                </a:cubicBezTo>
                <a:cubicBezTo>
                  <a:pt x="3978349" y="858085"/>
                  <a:pt x="3958786" y="973965"/>
                  <a:pt x="3976226" y="1097526"/>
                </a:cubicBezTo>
                <a:cubicBezTo>
                  <a:pt x="3993666" y="1221087"/>
                  <a:pt x="3957172" y="1546317"/>
                  <a:pt x="3976226" y="1716344"/>
                </a:cubicBezTo>
                <a:cubicBezTo>
                  <a:pt x="3995280" y="1886371"/>
                  <a:pt x="3961356" y="2029974"/>
                  <a:pt x="3976226" y="2300134"/>
                </a:cubicBezTo>
                <a:cubicBezTo>
                  <a:pt x="3991097" y="2570294"/>
                  <a:pt x="3988531" y="2663242"/>
                  <a:pt x="3976226" y="2848897"/>
                </a:cubicBezTo>
                <a:cubicBezTo>
                  <a:pt x="3963921" y="3034552"/>
                  <a:pt x="3977874" y="3190288"/>
                  <a:pt x="3976226" y="3502742"/>
                </a:cubicBezTo>
                <a:cubicBezTo>
                  <a:pt x="3836326" y="3486394"/>
                  <a:pt x="3665855" y="3521913"/>
                  <a:pt x="3432808" y="3502742"/>
                </a:cubicBezTo>
                <a:cubicBezTo>
                  <a:pt x="3199761" y="3483571"/>
                  <a:pt x="3078760" y="3472627"/>
                  <a:pt x="2809866" y="3502742"/>
                </a:cubicBezTo>
                <a:cubicBezTo>
                  <a:pt x="2540972" y="3532857"/>
                  <a:pt x="2490988" y="3484297"/>
                  <a:pt x="2266449" y="3502742"/>
                </a:cubicBezTo>
                <a:cubicBezTo>
                  <a:pt x="2041910" y="3521187"/>
                  <a:pt x="1842717" y="3477636"/>
                  <a:pt x="1603744" y="3502742"/>
                </a:cubicBezTo>
                <a:cubicBezTo>
                  <a:pt x="1364771" y="3527848"/>
                  <a:pt x="1225636" y="3499191"/>
                  <a:pt x="980802" y="3502742"/>
                </a:cubicBezTo>
                <a:cubicBezTo>
                  <a:pt x="735968" y="3506293"/>
                  <a:pt x="445037" y="3484425"/>
                  <a:pt x="0" y="3502742"/>
                </a:cubicBezTo>
                <a:cubicBezTo>
                  <a:pt x="-8927" y="3239497"/>
                  <a:pt x="30000" y="3172338"/>
                  <a:pt x="0" y="2883924"/>
                </a:cubicBezTo>
                <a:cubicBezTo>
                  <a:pt x="-30000" y="2595510"/>
                  <a:pt x="-15318" y="2504218"/>
                  <a:pt x="0" y="2335161"/>
                </a:cubicBezTo>
                <a:cubicBezTo>
                  <a:pt x="15318" y="2166104"/>
                  <a:pt x="4208" y="1856230"/>
                  <a:pt x="0" y="1681316"/>
                </a:cubicBezTo>
                <a:cubicBezTo>
                  <a:pt x="-4208" y="1506403"/>
                  <a:pt x="-5555" y="1221455"/>
                  <a:pt x="0" y="1027471"/>
                </a:cubicBezTo>
                <a:cubicBezTo>
                  <a:pt x="5555" y="833488"/>
                  <a:pt x="22646" y="678449"/>
                  <a:pt x="0" y="548763"/>
                </a:cubicBezTo>
                <a:cubicBezTo>
                  <a:pt x="-22646" y="419077"/>
                  <a:pt x="7900" y="207405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19062920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F774AB6-F779-4345-8FAE-35322E9B1AF4}"/>
              </a:ext>
            </a:extLst>
          </p:cNvPr>
          <p:cNvSpPr/>
          <p:nvPr/>
        </p:nvSpPr>
        <p:spPr>
          <a:xfrm>
            <a:off x="7197212" y="2497393"/>
            <a:ext cx="1297859" cy="4424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9A0AF-F4A2-4073-8574-5A019409A6F8}"/>
              </a:ext>
            </a:extLst>
          </p:cNvPr>
          <p:cNvSpPr txBox="1"/>
          <p:nvPr/>
        </p:nvSpPr>
        <p:spPr>
          <a:xfrm>
            <a:off x="6462055" y="2630539"/>
            <a:ext cx="4426527" cy="1131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Вы сможете ознакомится с программой курса</a:t>
            </a:r>
            <a:endParaRPr kumimoji="0" lang="en-US" sz="2400" b="1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5771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id="{A5BD9EF1-1DD2-452A-9BE1-833422BA5152}"/>
              </a:ext>
            </a:extLst>
          </p:cNvPr>
          <p:cNvSpPr/>
          <p:nvPr/>
        </p:nvSpPr>
        <p:spPr>
          <a:xfrm>
            <a:off x="2576052" y="335116"/>
            <a:ext cx="6607277" cy="5761703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E37B0F3-7354-4943-9DC0-1898389476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04" y="1335322"/>
            <a:ext cx="7152911" cy="2919587"/>
          </a:xfrm>
          <a:custGeom>
            <a:avLst/>
            <a:gdLst>
              <a:gd name="connsiteX0" fmla="*/ 0 w 7152911"/>
              <a:gd name="connsiteY0" fmla="*/ 0 h 2919587"/>
              <a:gd name="connsiteX1" fmla="*/ 507206 w 7152911"/>
              <a:gd name="connsiteY1" fmla="*/ 0 h 2919587"/>
              <a:gd name="connsiteX2" fmla="*/ 1085942 w 7152911"/>
              <a:gd name="connsiteY2" fmla="*/ 0 h 2919587"/>
              <a:gd name="connsiteX3" fmla="*/ 1664677 w 7152911"/>
              <a:gd name="connsiteY3" fmla="*/ 0 h 2919587"/>
              <a:gd name="connsiteX4" fmla="*/ 2314942 w 7152911"/>
              <a:gd name="connsiteY4" fmla="*/ 0 h 2919587"/>
              <a:gd name="connsiteX5" fmla="*/ 2750619 w 7152911"/>
              <a:gd name="connsiteY5" fmla="*/ 0 h 2919587"/>
              <a:gd name="connsiteX6" fmla="*/ 3329355 w 7152911"/>
              <a:gd name="connsiteY6" fmla="*/ 0 h 2919587"/>
              <a:gd name="connsiteX7" fmla="*/ 3908090 w 7152911"/>
              <a:gd name="connsiteY7" fmla="*/ 0 h 2919587"/>
              <a:gd name="connsiteX8" fmla="*/ 4701413 w 7152911"/>
              <a:gd name="connsiteY8" fmla="*/ 0 h 2919587"/>
              <a:gd name="connsiteX9" fmla="*/ 5351678 w 7152911"/>
              <a:gd name="connsiteY9" fmla="*/ 0 h 2919587"/>
              <a:gd name="connsiteX10" fmla="*/ 5930413 w 7152911"/>
              <a:gd name="connsiteY10" fmla="*/ 0 h 2919587"/>
              <a:gd name="connsiteX11" fmla="*/ 7152911 w 7152911"/>
              <a:gd name="connsiteY11" fmla="*/ 0 h 2919587"/>
              <a:gd name="connsiteX12" fmla="*/ 7152911 w 7152911"/>
              <a:gd name="connsiteY12" fmla="*/ 496330 h 2919587"/>
              <a:gd name="connsiteX13" fmla="*/ 7152911 w 7152911"/>
              <a:gd name="connsiteY13" fmla="*/ 1138639 h 2919587"/>
              <a:gd name="connsiteX14" fmla="*/ 7152911 w 7152911"/>
              <a:gd name="connsiteY14" fmla="*/ 1664165 h 2919587"/>
              <a:gd name="connsiteX15" fmla="*/ 7152911 w 7152911"/>
              <a:gd name="connsiteY15" fmla="*/ 2160494 h 2919587"/>
              <a:gd name="connsiteX16" fmla="*/ 7152911 w 7152911"/>
              <a:gd name="connsiteY16" fmla="*/ 2919587 h 2919587"/>
              <a:gd name="connsiteX17" fmla="*/ 6502646 w 7152911"/>
              <a:gd name="connsiteY17" fmla="*/ 2919587 h 2919587"/>
              <a:gd name="connsiteX18" fmla="*/ 5995440 w 7152911"/>
              <a:gd name="connsiteY18" fmla="*/ 2919587 h 2919587"/>
              <a:gd name="connsiteX19" fmla="*/ 5559763 w 7152911"/>
              <a:gd name="connsiteY19" fmla="*/ 2919587 h 2919587"/>
              <a:gd name="connsiteX20" fmla="*/ 4909498 w 7152911"/>
              <a:gd name="connsiteY20" fmla="*/ 2919587 h 2919587"/>
              <a:gd name="connsiteX21" fmla="*/ 4259233 w 7152911"/>
              <a:gd name="connsiteY21" fmla="*/ 2919587 h 2919587"/>
              <a:gd name="connsiteX22" fmla="*/ 3608969 w 7152911"/>
              <a:gd name="connsiteY22" fmla="*/ 2919587 h 2919587"/>
              <a:gd name="connsiteX23" fmla="*/ 2815646 w 7152911"/>
              <a:gd name="connsiteY23" fmla="*/ 2919587 h 2919587"/>
              <a:gd name="connsiteX24" fmla="*/ 2022323 w 7152911"/>
              <a:gd name="connsiteY24" fmla="*/ 2919587 h 2919587"/>
              <a:gd name="connsiteX25" fmla="*/ 1515117 w 7152911"/>
              <a:gd name="connsiteY25" fmla="*/ 2919587 h 2919587"/>
              <a:gd name="connsiteX26" fmla="*/ 864852 w 7152911"/>
              <a:gd name="connsiteY26" fmla="*/ 2919587 h 2919587"/>
              <a:gd name="connsiteX27" fmla="*/ 0 w 7152911"/>
              <a:gd name="connsiteY27" fmla="*/ 2919587 h 2919587"/>
              <a:gd name="connsiteX28" fmla="*/ 0 w 7152911"/>
              <a:gd name="connsiteY28" fmla="*/ 2364865 h 2919587"/>
              <a:gd name="connsiteX29" fmla="*/ 0 w 7152911"/>
              <a:gd name="connsiteY29" fmla="*/ 1868536 h 2919587"/>
              <a:gd name="connsiteX30" fmla="*/ 0 w 7152911"/>
              <a:gd name="connsiteY30" fmla="*/ 1343010 h 2919587"/>
              <a:gd name="connsiteX31" fmla="*/ 0 w 7152911"/>
              <a:gd name="connsiteY31" fmla="*/ 700701 h 2919587"/>
              <a:gd name="connsiteX32" fmla="*/ 0 w 7152911"/>
              <a:gd name="connsiteY32" fmla="*/ 0 h 291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152911" h="2919587" extrusionOk="0">
                <a:moveTo>
                  <a:pt x="0" y="0"/>
                </a:moveTo>
                <a:cubicBezTo>
                  <a:pt x="203063" y="-19658"/>
                  <a:pt x="379911" y="5317"/>
                  <a:pt x="507206" y="0"/>
                </a:cubicBezTo>
                <a:cubicBezTo>
                  <a:pt x="634501" y="-5317"/>
                  <a:pt x="856482" y="13697"/>
                  <a:pt x="1085942" y="0"/>
                </a:cubicBezTo>
                <a:cubicBezTo>
                  <a:pt x="1315402" y="-13697"/>
                  <a:pt x="1482832" y="2566"/>
                  <a:pt x="1664677" y="0"/>
                </a:cubicBezTo>
                <a:cubicBezTo>
                  <a:pt x="1846522" y="-2566"/>
                  <a:pt x="2142945" y="-4102"/>
                  <a:pt x="2314942" y="0"/>
                </a:cubicBezTo>
                <a:cubicBezTo>
                  <a:pt x="2486939" y="4102"/>
                  <a:pt x="2623903" y="-10572"/>
                  <a:pt x="2750619" y="0"/>
                </a:cubicBezTo>
                <a:cubicBezTo>
                  <a:pt x="2877335" y="10572"/>
                  <a:pt x="3208003" y="-16173"/>
                  <a:pt x="3329355" y="0"/>
                </a:cubicBezTo>
                <a:cubicBezTo>
                  <a:pt x="3450707" y="16173"/>
                  <a:pt x="3776436" y="24375"/>
                  <a:pt x="3908090" y="0"/>
                </a:cubicBezTo>
                <a:cubicBezTo>
                  <a:pt x="4039744" y="-24375"/>
                  <a:pt x="4423600" y="27849"/>
                  <a:pt x="4701413" y="0"/>
                </a:cubicBezTo>
                <a:cubicBezTo>
                  <a:pt x="4979226" y="-27849"/>
                  <a:pt x="5095532" y="-27557"/>
                  <a:pt x="5351678" y="0"/>
                </a:cubicBezTo>
                <a:cubicBezTo>
                  <a:pt x="5607824" y="27557"/>
                  <a:pt x="5691349" y="-12918"/>
                  <a:pt x="5930413" y="0"/>
                </a:cubicBezTo>
                <a:cubicBezTo>
                  <a:pt x="6169477" y="12918"/>
                  <a:pt x="6543412" y="258"/>
                  <a:pt x="7152911" y="0"/>
                </a:cubicBezTo>
                <a:cubicBezTo>
                  <a:pt x="7130303" y="233576"/>
                  <a:pt x="7168762" y="256918"/>
                  <a:pt x="7152911" y="496330"/>
                </a:cubicBezTo>
                <a:cubicBezTo>
                  <a:pt x="7137061" y="735742"/>
                  <a:pt x="7150622" y="1000026"/>
                  <a:pt x="7152911" y="1138639"/>
                </a:cubicBezTo>
                <a:cubicBezTo>
                  <a:pt x="7155200" y="1277252"/>
                  <a:pt x="7153292" y="1544713"/>
                  <a:pt x="7152911" y="1664165"/>
                </a:cubicBezTo>
                <a:cubicBezTo>
                  <a:pt x="7152530" y="1783617"/>
                  <a:pt x="7173043" y="1945694"/>
                  <a:pt x="7152911" y="2160494"/>
                </a:cubicBezTo>
                <a:cubicBezTo>
                  <a:pt x="7132779" y="2375294"/>
                  <a:pt x="7129359" y="2694125"/>
                  <a:pt x="7152911" y="2919587"/>
                </a:cubicBezTo>
                <a:cubicBezTo>
                  <a:pt x="6949746" y="2937791"/>
                  <a:pt x="6827356" y="2892964"/>
                  <a:pt x="6502646" y="2919587"/>
                </a:cubicBezTo>
                <a:cubicBezTo>
                  <a:pt x="6177937" y="2946210"/>
                  <a:pt x="6213620" y="2929544"/>
                  <a:pt x="5995440" y="2919587"/>
                </a:cubicBezTo>
                <a:cubicBezTo>
                  <a:pt x="5777260" y="2909630"/>
                  <a:pt x="5686916" y="2903140"/>
                  <a:pt x="5559763" y="2919587"/>
                </a:cubicBezTo>
                <a:cubicBezTo>
                  <a:pt x="5432610" y="2936034"/>
                  <a:pt x="5084313" y="2948790"/>
                  <a:pt x="4909498" y="2919587"/>
                </a:cubicBezTo>
                <a:cubicBezTo>
                  <a:pt x="4734684" y="2890384"/>
                  <a:pt x="4442338" y="2934210"/>
                  <a:pt x="4259233" y="2919587"/>
                </a:cubicBezTo>
                <a:cubicBezTo>
                  <a:pt x="4076128" y="2904964"/>
                  <a:pt x="3859092" y="2946415"/>
                  <a:pt x="3608969" y="2919587"/>
                </a:cubicBezTo>
                <a:cubicBezTo>
                  <a:pt x="3358846" y="2892759"/>
                  <a:pt x="3004556" y="2881564"/>
                  <a:pt x="2815646" y="2919587"/>
                </a:cubicBezTo>
                <a:cubicBezTo>
                  <a:pt x="2626736" y="2957610"/>
                  <a:pt x="2283967" y="2954194"/>
                  <a:pt x="2022323" y="2919587"/>
                </a:cubicBezTo>
                <a:cubicBezTo>
                  <a:pt x="1760679" y="2884980"/>
                  <a:pt x="1700786" y="2923662"/>
                  <a:pt x="1515117" y="2919587"/>
                </a:cubicBezTo>
                <a:cubicBezTo>
                  <a:pt x="1329448" y="2915512"/>
                  <a:pt x="1188662" y="2889394"/>
                  <a:pt x="864852" y="2919587"/>
                </a:cubicBezTo>
                <a:cubicBezTo>
                  <a:pt x="541042" y="2949780"/>
                  <a:pt x="349816" y="2912079"/>
                  <a:pt x="0" y="2919587"/>
                </a:cubicBezTo>
                <a:cubicBezTo>
                  <a:pt x="-10231" y="2741320"/>
                  <a:pt x="5083" y="2590489"/>
                  <a:pt x="0" y="2364865"/>
                </a:cubicBezTo>
                <a:cubicBezTo>
                  <a:pt x="-5083" y="2139241"/>
                  <a:pt x="17959" y="1992413"/>
                  <a:pt x="0" y="1868536"/>
                </a:cubicBezTo>
                <a:cubicBezTo>
                  <a:pt x="-17959" y="1744659"/>
                  <a:pt x="-9784" y="1591772"/>
                  <a:pt x="0" y="1343010"/>
                </a:cubicBezTo>
                <a:cubicBezTo>
                  <a:pt x="9784" y="1094248"/>
                  <a:pt x="22091" y="950265"/>
                  <a:pt x="0" y="700701"/>
                </a:cubicBezTo>
                <a:cubicBezTo>
                  <a:pt x="-22091" y="451137"/>
                  <a:pt x="-14311" y="271027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27941985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463E28-41AB-43BB-95DF-7AA1762973FF}"/>
              </a:ext>
            </a:extLst>
          </p:cNvPr>
          <p:cNvSpPr txBox="1"/>
          <p:nvPr/>
        </p:nvSpPr>
        <p:spPr>
          <a:xfrm>
            <a:off x="4090219" y="4857728"/>
            <a:ext cx="7871749" cy="577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К каждому модулю есть его описание</a:t>
            </a:r>
            <a:endParaRPr kumimoji="0" lang="en-US" sz="2400" b="1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862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id="{144E9877-949F-4B2A-9EAD-FCE21B089E19}"/>
              </a:ext>
            </a:extLst>
          </p:cNvPr>
          <p:cNvSpPr/>
          <p:nvPr/>
        </p:nvSpPr>
        <p:spPr>
          <a:xfrm>
            <a:off x="2456661" y="2107787"/>
            <a:ext cx="651555" cy="668005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57547D-374A-40F3-A24A-DB96FD5C6C86}"/>
              </a:ext>
            </a:extLst>
          </p:cNvPr>
          <p:cNvSpPr txBox="1"/>
          <p:nvPr/>
        </p:nvSpPr>
        <p:spPr>
          <a:xfrm>
            <a:off x="465993" y="2999032"/>
            <a:ext cx="4561275" cy="2343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Лекционный материал по теме «Составление финансового плана.</a:t>
            </a: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Этапы построения плана»</a:t>
            </a: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dirty="0">
                <a:solidFill>
                  <a:sysClr val="windowText" lastClr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---</a:t>
            </a: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dirty="0">
                <a:solidFill>
                  <a:sysClr val="windowText" lastClr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В виде: инфографики, текста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028935-5953-4584-A718-919F0A28EFD0}"/>
              </a:ext>
            </a:extLst>
          </p:cNvPr>
          <p:cNvSpPr txBox="1"/>
          <p:nvPr/>
        </p:nvSpPr>
        <p:spPr>
          <a:xfrm>
            <a:off x="2610544" y="2225340"/>
            <a:ext cx="3437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1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58315408-484A-4015-93D2-3C3A8C680FBA}"/>
              </a:ext>
            </a:extLst>
          </p:cNvPr>
          <p:cNvSpPr/>
          <p:nvPr/>
        </p:nvSpPr>
        <p:spPr>
          <a:xfrm>
            <a:off x="2420852" y="2107786"/>
            <a:ext cx="651555" cy="668006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63E5058-0216-4826-B823-17753B0FBF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5475" y="2091217"/>
            <a:ext cx="3615673" cy="20258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CC90A27-A944-4C59-A06D-3A3B28BFCE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570" y="3941304"/>
            <a:ext cx="3796954" cy="2168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235D5D31-7ECE-42DB-8704-29EA1F5E1A52}"/>
              </a:ext>
            </a:extLst>
          </p:cNvPr>
          <p:cNvCxnSpPr/>
          <p:nvPr/>
        </p:nvCxnSpPr>
        <p:spPr>
          <a:xfrm>
            <a:off x="0" y="6626941"/>
            <a:ext cx="11475047" cy="0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816D11A-536E-4EFC-8B1B-A25A51E5C638}"/>
              </a:ext>
            </a:extLst>
          </p:cNvPr>
          <p:cNvSpPr txBox="1"/>
          <p:nvPr/>
        </p:nvSpPr>
        <p:spPr>
          <a:xfrm>
            <a:off x="5568137" y="448656"/>
            <a:ext cx="23164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структуры итогового задания по курсу</a:t>
            </a:r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5396B8-785A-48F2-8000-42E64E5BC2F7}"/>
              </a:ext>
            </a:extLst>
          </p:cNvPr>
          <p:cNvSpPr txBox="1"/>
          <p:nvPr/>
        </p:nvSpPr>
        <p:spPr>
          <a:xfrm>
            <a:off x="3609620" y="387101"/>
            <a:ext cx="23911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Пример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222453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id="{144E9877-949F-4B2A-9EAD-FCE21B089E19}"/>
              </a:ext>
            </a:extLst>
          </p:cNvPr>
          <p:cNvSpPr/>
          <p:nvPr/>
        </p:nvSpPr>
        <p:spPr>
          <a:xfrm>
            <a:off x="2456660" y="2386855"/>
            <a:ext cx="651555" cy="668005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57547D-374A-40F3-A24A-DB96FD5C6C86}"/>
              </a:ext>
            </a:extLst>
          </p:cNvPr>
          <p:cNvSpPr txBox="1"/>
          <p:nvPr/>
        </p:nvSpPr>
        <p:spPr>
          <a:xfrm>
            <a:off x="465992" y="3278100"/>
            <a:ext cx="4561275" cy="2343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Показан пример выполнения задания поэтапно</a:t>
            </a: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dirty="0">
                <a:solidFill>
                  <a:sysClr val="windowText" lastClr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---</a:t>
            </a: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dirty="0">
                <a:solidFill>
                  <a:sysClr val="windowText" lastClr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В виде: конкретных действий и пояснений к ним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028935-5953-4584-A718-919F0A28EFD0}"/>
              </a:ext>
            </a:extLst>
          </p:cNvPr>
          <p:cNvSpPr txBox="1"/>
          <p:nvPr/>
        </p:nvSpPr>
        <p:spPr>
          <a:xfrm>
            <a:off x="2610543" y="2504408"/>
            <a:ext cx="3437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2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58315408-484A-4015-93D2-3C3A8C680FBA}"/>
              </a:ext>
            </a:extLst>
          </p:cNvPr>
          <p:cNvSpPr/>
          <p:nvPr/>
        </p:nvSpPr>
        <p:spPr>
          <a:xfrm>
            <a:off x="2420851" y="2386854"/>
            <a:ext cx="651555" cy="668006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235D5D31-7ECE-42DB-8704-29EA1F5E1A52}"/>
              </a:ext>
            </a:extLst>
          </p:cNvPr>
          <p:cNvCxnSpPr/>
          <p:nvPr/>
        </p:nvCxnSpPr>
        <p:spPr>
          <a:xfrm>
            <a:off x="0" y="6626941"/>
            <a:ext cx="11475047" cy="0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22CC2CE-1A5E-4F9E-B6F4-E7C215313B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079" t="39181" r="11060" b="29928"/>
          <a:stretch/>
        </p:blipFill>
        <p:spPr>
          <a:xfrm>
            <a:off x="5979020" y="1882408"/>
            <a:ext cx="3323700" cy="22332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F986A07-F480-4591-9435-9F16B83882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588" t="46021" r="9032" b="34337"/>
          <a:stretch/>
        </p:blipFill>
        <p:spPr>
          <a:xfrm>
            <a:off x="7164734" y="4315589"/>
            <a:ext cx="4823372" cy="18777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E299014-6397-450D-A87C-98160ED79076}"/>
              </a:ext>
            </a:extLst>
          </p:cNvPr>
          <p:cNvSpPr txBox="1"/>
          <p:nvPr/>
        </p:nvSpPr>
        <p:spPr>
          <a:xfrm>
            <a:off x="5566955" y="458066"/>
            <a:ext cx="23164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структуры итогового задания по курсу</a:t>
            </a:r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8BAEF0-E9CA-4736-9B2F-32D4047D129F}"/>
              </a:ext>
            </a:extLst>
          </p:cNvPr>
          <p:cNvSpPr txBox="1"/>
          <p:nvPr/>
        </p:nvSpPr>
        <p:spPr>
          <a:xfrm>
            <a:off x="3608438" y="396511"/>
            <a:ext cx="23911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Пример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37116413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id="{144E9877-949F-4B2A-9EAD-FCE21B089E19}"/>
              </a:ext>
            </a:extLst>
          </p:cNvPr>
          <p:cNvSpPr/>
          <p:nvPr/>
        </p:nvSpPr>
        <p:spPr>
          <a:xfrm>
            <a:off x="2456660" y="2386855"/>
            <a:ext cx="651555" cy="668005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C7A49B-D578-48B4-A1DF-6772E2DFC2A6}"/>
              </a:ext>
            </a:extLst>
          </p:cNvPr>
          <p:cNvSpPr txBox="1"/>
          <p:nvPr/>
        </p:nvSpPr>
        <p:spPr>
          <a:xfrm>
            <a:off x="5537458" y="550351"/>
            <a:ext cx="23164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структуры итогового задания по курсу</a:t>
            </a:r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57547D-374A-40F3-A24A-DB96FD5C6C86}"/>
              </a:ext>
            </a:extLst>
          </p:cNvPr>
          <p:cNvSpPr txBox="1"/>
          <p:nvPr/>
        </p:nvSpPr>
        <p:spPr>
          <a:xfrm>
            <a:off x="465992" y="3278100"/>
            <a:ext cx="4561275" cy="2804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Даны готовые шаблоны к заполнению</a:t>
            </a: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dirty="0">
                <a:solidFill>
                  <a:sysClr val="windowText" lastClr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---</a:t>
            </a: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Обучающиеся всегда могут вернуться к лекционному материалу, чтобы уточить или вспомнить какую-то информацию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028935-5953-4584-A718-919F0A28EFD0}"/>
              </a:ext>
            </a:extLst>
          </p:cNvPr>
          <p:cNvSpPr txBox="1"/>
          <p:nvPr/>
        </p:nvSpPr>
        <p:spPr>
          <a:xfrm>
            <a:off x="2610543" y="2504408"/>
            <a:ext cx="3437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3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58315408-484A-4015-93D2-3C3A8C680FBA}"/>
              </a:ext>
            </a:extLst>
          </p:cNvPr>
          <p:cNvSpPr/>
          <p:nvPr/>
        </p:nvSpPr>
        <p:spPr>
          <a:xfrm>
            <a:off x="2420851" y="2386854"/>
            <a:ext cx="651555" cy="668006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02AB17F-AEDB-4B7B-AEFF-8B2CF99E60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338" t="31254" r="10000" b="18854"/>
          <a:stretch/>
        </p:blipFill>
        <p:spPr>
          <a:xfrm>
            <a:off x="6882580" y="2018148"/>
            <a:ext cx="4227871" cy="428950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FDB39A5-3342-43CD-888E-5F8B2EAB6557}"/>
              </a:ext>
            </a:extLst>
          </p:cNvPr>
          <p:cNvSpPr txBox="1"/>
          <p:nvPr/>
        </p:nvSpPr>
        <p:spPr>
          <a:xfrm>
            <a:off x="3578941" y="488796"/>
            <a:ext cx="23911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Пример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372939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Равнобедренный треугольник 31">
            <a:extLst>
              <a:ext uri="{FF2B5EF4-FFF2-40B4-BE49-F238E27FC236}">
                <a16:creationId xmlns:a16="http://schemas.microsoft.com/office/drawing/2014/main" id="{31DAE2CB-10AE-4C2F-845F-9218474BA8AA}"/>
              </a:ext>
            </a:extLst>
          </p:cNvPr>
          <p:cNvSpPr/>
          <p:nvPr/>
        </p:nvSpPr>
        <p:spPr>
          <a:xfrm rot="20133975">
            <a:off x="5250034" y="5722293"/>
            <a:ext cx="797554" cy="630605"/>
          </a:xfrm>
          <a:prstGeom prst="triangle">
            <a:avLst/>
          </a:prstGeom>
          <a:noFill/>
          <a:ln w="190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ru-RU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1" name="Семиугольник 30">
            <a:extLst>
              <a:ext uri="{FF2B5EF4-FFF2-40B4-BE49-F238E27FC236}">
                <a16:creationId xmlns:a16="http://schemas.microsoft.com/office/drawing/2014/main" id="{A2A57A74-3105-4854-8094-C2C0490A90EA}"/>
              </a:ext>
            </a:extLst>
          </p:cNvPr>
          <p:cNvSpPr/>
          <p:nvPr/>
        </p:nvSpPr>
        <p:spPr>
          <a:xfrm rot="1162881">
            <a:off x="9633672" y="4834752"/>
            <a:ext cx="936336" cy="964207"/>
          </a:xfrm>
          <a:prstGeom prst="heptagon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0" name="Шестиугольник 29">
            <a:extLst>
              <a:ext uri="{FF2B5EF4-FFF2-40B4-BE49-F238E27FC236}">
                <a16:creationId xmlns:a16="http://schemas.microsoft.com/office/drawing/2014/main" id="{A3D1C47D-A179-4A7A-BE35-915CB946C25A}"/>
              </a:ext>
            </a:extLst>
          </p:cNvPr>
          <p:cNvSpPr/>
          <p:nvPr/>
        </p:nvSpPr>
        <p:spPr>
          <a:xfrm rot="1562715">
            <a:off x="4488688" y="3549431"/>
            <a:ext cx="935147" cy="863210"/>
          </a:xfrm>
          <a:prstGeom prst="hexagon">
            <a:avLst>
              <a:gd name="adj" fmla="val 32593"/>
              <a:gd name="vf" fmla="val 115470"/>
            </a:avLst>
          </a:prstGeom>
          <a:noFill/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ru-RU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9" name="Пятиугольник 28">
            <a:extLst>
              <a:ext uri="{FF2B5EF4-FFF2-40B4-BE49-F238E27FC236}">
                <a16:creationId xmlns:a16="http://schemas.microsoft.com/office/drawing/2014/main" id="{8D1F070F-1A90-4811-8E7D-074FA0EBD7C6}"/>
              </a:ext>
            </a:extLst>
          </p:cNvPr>
          <p:cNvSpPr/>
          <p:nvPr/>
        </p:nvSpPr>
        <p:spPr>
          <a:xfrm rot="1679775">
            <a:off x="8044284" y="2260940"/>
            <a:ext cx="901203" cy="884881"/>
          </a:xfrm>
          <a:prstGeom prst="pentagon">
            <a:avLst/>
          </a:prstGeom>
          <a:noFill/>
          <a:ln w="190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ru-RU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8" name="Ромб 27">
            <a:extLst>
              <a:ext uri="{FF2B5EF4-FFF2-40B4-BE49-F238E27FC236}">
                <a16:creationId xmlns:a16="http://schemas.microsoft.com/office/drawing/2014/main" id="{A0B35F9D-CE7A-42D3-A4B0-FF5FF3DD9023}"/>
              </a:ext>
            </a:extLst>
          </p:cNvPr>
          <p:cNvSpPr/>
          <p:nvPr/>
        </p:nvSpPr>
        <p:spPr>
          <a:xfrm rot="20978865">
            <a:off x="5383012" y="895459"/>
            <a:ext cx="964661" cy="940380"/>
          </a:xfrm>
          <a:prstGeom prst="diamond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ru-RU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474A1B96-0B9B-4EF8-A7F7-5FE40BD88362}"/>
              </a:ext>
            </a:extLst>
          </p:cNvPr>
          <p:cNvSpPr/>
          <p:nvPr/>
        </p:nvSpPr>
        <p:spPr>
          <a:xfrm>
            <a:off x="822575" y="1227819"/>
            <a:ext cx="2111278" cy="1876716"/>
          </a:xfrm>
          <a:custGeom>
            <a:avLst/>
            <a:gdLst>
              <a:gd name="connsiteX0" fmla="*/ 0 w 2111278"/>
              <a:gd name="connsiteY0" fmla="*/ 938358 h 1876716"/>
              <a:gd name="connsiteX1" fmla="*/ 1055639 w 2111278"/>
              <a:gd name="connsiteY1" fmla="*/ 0 h 1876716"/>
              <a:gd name="connsiteX2" fmla="*/ 2111278 w 2111278"/>
              <a:gd name="connsiteY2" fmla="*/ 938358 h 1876716"/>
              <a:gd name="connsiteX3" fmla="*/ 1055639 w 2111278"/>
              <a:gd name="connsiteY3" fmla="*/ 1876716 h 1876716"/>
              <a:gd name="connsiteX4" fmla="*/ 0 w 2111278"/>
              <a:gd name="connsiteY4" fmla="*/ 938358 h 1876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1278" h="1876716" extrusionOk="0">
                <a:moveTo>
                  <a:pt x="0" y="938358"/>
                </a:moveTo>
                <a:cubicBezTo>
                  <a:pt x="-65278" y="408010"/>
                  <a:pt x="417386" y="-5847"/>
                  <a:pt x="1055639" y="0"/>
                </a:cubicBezTo>
                <a:cubicBezTo>
                  <a:pt x="1607706" y="80431"/>
                  <a:pt x="2099031" y="409710"/>
                  <a:pt x="2111278" y="938358"/>
                </a:cubicBezTo>
                <a:cubicBezTo>
                  <a:pt x="2126479" y="1445751"/>
                  <a:pt x="1668745" y="1874133"/>
                  <a:pt x="1055639" y="1876716"/>
                </a:cubicBezTo>
                <a:cubicBezTo>
                  <a:pt x="456946" y="1779676"/>
                  <a:pt x="-27044" y="1523329"/>
                  <a:pt x="0" y="938358"/>
                </a:cubicBezTo>
                <a:close/>
              </a:path>
            </a:pathLst>
          </a:custGeom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2112297733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Семиугольник 18">
            <a:extLst>
              <a:ext uri="{FF2B5EF4-FFF2-40B4-BE49-F238E27FC236}">
                <a16:creationId xmlns:a16="http://schemas.microsoft.com/office/drawing/2014/main" id="{1994034C-537A-451F-B119-B0C0E9284366}"/>
              </a:ext>
            </a:extLst>
          </p:cNvPr>
          <p:cNvSpPr/>
          <p:nvPr/>
        </p:nvSpPr>
        <p:spPr>
          <a:xfrm rot="1162881">
            <a:off x="9518794" y="4706991"/>
            <a:ext cx="1166094" cy="1147036"/>
          </a:xfrm>
          <a:prstGeom prst="heptagon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Равнобедренный треугольник 19">
            <a:extLst>
              <a:ext uri="{FF2B5EF4-FFF2-40B4-BE49-F238E27FC236}">
                <a16:creationId xmlns:a16="http://schemas.microsoft.com/office/drawing/2014/main" id="{178C97C9-BAFA-4E50-AD16-6D63CF0204D2}"/>
              </a:ext>
            </a:extLst>
          </p:cNvPr>
          <p:cNvSpPr/>
          <p:nvPr/>
        </p:nvSpPr>
        <p:spPr>
          <a:xfrm rot="20133975">
            <a:off x="5062635" y="5602000"/>
            <a:ext cx="1115409" cy="871189"/>
          </a:xfrm>
          <a:prstGeom prst="triangle">
            <a:avLst/>
          </a:prstGeom>
          <a:noFill/>
          <a:ln w="190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ru-RU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Шестиугольник 17">
            <a:extLst>
              <a:ext uri="{FF2B5EF4-FFF2-40B4-BE49-F238E27FC236}">
                <a16:creationId xmlns:a16="http://schemas.microsoft.com/office/drawing/2014/main" id="{5583260C-3C84-4574-8450-C1E7E152FB69}"/>
              </a:ext>
            </a:extLst>
          </p:cNvPr>
          <p:cNvSpPr/>
          <p:nvPr/>
        </p:nvSpPr>
        <p:spPr>
          <a:xfrm rot="1562715">
            <a:off x="4370848" y="3471133"/>
            <a:ext cx="1240803" cy="1028655"/>
          </a:xfrm>
          <a:prstGeom prst="hexagon">
            <a:avLst>
              <a:gd name="adj" fmla="val 32593"/>
              <a:gd name="vf" fmla="val 115470"/>
            </a:avLst>
          </a:prstGeom>
          <a:noFill/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ru-RU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Ромб 9">
            <a:extLst>
              <a:ext uri="{FF2B5EF4-FFF2-40B4-BE49-F238E27FC236}">
                <a16:creationId xmlns:a16="http://schemas.microsoft.com/office/drawing/2014/main" id="{E380EB44-E9DB-4D79-BBE0-FD3AE2B8AB19}"/>
              </a:ext>
            </a:extLst>
          </p:cNvPr>
          <p:cNvSpPr/>
          <p:nvPr/>
        </p:nvSpPr>
        <p:spPr>
          <a:xfrm rot="21001943">
            <a:off x="5304305" y="810105"/>
            <a:ext cx="1171521" cy="1167673"/>
          </a:xfrm>
          <a:prstGeom prst="diamond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ru-RU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Пятиугольник 16">
            <a:extLst>
              <a:ext uri="{FF2B5EF4-FFF2-40B4-BE49-F238E27FC236}">
                <a16:creationId xmlns:a16="http://schemas.microsoft.com/office/drawing/2014/main" id="{ACC848FE-34F4-4CE7-A44F-57E6CA7FE083}"/>
              </a:ext>
            </a:extLst>
          </p:cNvPr>
          <p:cNvSpPr/>
          <p:nvPr/>
        </p:nvSpPr>
        <p:spPr>
          <a:xfrm rot="1679775">
            <a:off x="7866023" y="2171169"/>
            <a:ext cx="1179021" cy="1119292"/>
          </a:xfrm>
          <a:prstGeom prst="pentagon">
            <a:avLst/>
          </a:prstGeom>
          <a:noFill/>
          <a:ln w="190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ru-RU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BA735D-3B0A-4B9F-B21E-C61BB7448EC9}"/>
              </a:ext>
            </a:extLst>
          </p:cNvPr>
          <p:cNvSpPr txBox="1"/>
          <p:nvPr/>
        </p:nvSpPr>
        <p:spPr>
          <a:xfrm>
            <a:off x="7384732" y="2451607"/>
            <a:ext cx="46654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Информационный блок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A47930-2072-4785-AA93-84B7A3379775}"/>
              </a:ext>
            </a:extLst>
          </p:cNvPr>
          <p:cNvSpPr txBox="1"/>
          <p:nvPr/>
        </p:nvSpPr>
        <p:spPr>
          <a:xfrm>
            <a:off x="3453580" y="5927003"/>
            <a:ext cx="5265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Segoe UI Light" panose="020B0502040204020203" pitchFamily="34" charset="0"/>
                <a:cs typeface="Segoe UI Light" panose="020B0502040204020203" pitchFamily="34" charset="0"/>
              </a:rPr>
              <a:t>Управляющая система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3A17F1-4D1D-409E-BF52-E925014590BF}"/>
              </a:ext>
            </a:extLst>
          </p:cNvPr>
          <p:cNvSpPr txBox="1"/>
          <p:nvPr/>
        </p:nvSpPr>
        <p:spPr>
          <a:xfrm>
            <a:off x="4859793" y="3756855"/>
            <a:ext cx="39968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Контрольный блок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538869A-5400-44FC-BBBC-4062EC2886B5}"/>
              </a:ext>
            </a:extLst>
          </p:cNvPr>
          <p:cNvSpPr txBox="1"/>
          <p:nvPr/>
        </p:nvSpPr>
        <p:spPr>
          <a:xfrm>
            <a:off x="6928424" y="4988123"/>
            <a:ext cx="47244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Коммуникативный блок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C7DA95-63B0-4B67-9BFA-10847F60A13E}"/>
              </a:ext>
            </a:extLst>
          </p:cNvPr>
          <p:cNvSpPr txBox="1"/>
          <p:nvPr/>
        </p:nvSpPr>
        <p:spPr>
          <a:xfrm>
            <a:off x="5705876" y="1074304"/>
            <a:ext cx="40115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Инструктивный блок</a:t>
            </a: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96485EFD-AB14-42F9-B551-B92AA35F8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591" y="1393941"/>
            <a:ext cx="3075681" cy="1325563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Структура </a:t>
            </a:r>
            <a:br>
              <a:rPr lang="ru-RU" sz="3200" b="1" dirty="0"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ru-RU" sz="3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курса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613055B-C254-480D-9256-AA844E48248F}"/>
              </a:ext>
            </a:extLst>
          </p:cNvPr>
          <p:cNvSpPr/>
          <p:nvPr/>
        </p:nvSpPr>
        <p:spPr>
          <a:xfrm>
            <a:off x="5189481" y="1074304"/>
            <a:ext cx="908610" cy="5826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1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  <a:endParaRPr lang="ru-RU" sz="32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48F9D96-CDF3-4025-851F-D1C399FF5348}"/>
              </a:ext>
            </a:extLst>
          </p:cNvPr>
          <p:cNvSpPr/>
          <p:nvPr/>
        </p:nvSpPr>
        <p:spPr>
          <a:xfrm>
            <a:off x="6850398" y="2451607"/>
            <a:ext cx="908610" cy="5826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  <a:endParaRPr lang="ru-RU" sz="32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0A292C42-BBA8-4A74-B33B-7D1B5C4DC192}"/>
              </a:ext>
            </a:extLst>
          </p:cNvPr>
          <p:cNvSpPr/>
          <p:nvPr/>
        </p:nvSpPr>
        <p:spPr>
          <a:xfrm>
            <a:off x="4298882" y="3754772"/>
            <a:ext cx="908610" cy="5826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3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  <a:endParaRPr lang="ru-RU" sz="32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103E8EA0-6704-42B6-923F-B18B4DB8A831}"/>
              </a:ext>
            </a:extLst>
          </p:cNvPr>
          <p:cNvSpPr/>
          <p:nvPr/>
        </p:nvSpPr>
        <p:spPr>
          <a:xfrm>
            <a:off x="6332136" y="4990206"/>
            <a:ext cx="908610" cy="5826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4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  <a:endParaRPr lang="ru-RU" sz="32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B7933913-A90D-4CF1-A29A-C2AB51145B14}"/>
              </a:ext>
            </a:extLst>
          </p:cNvPr>
          <p:cNvSpPr/>
          <p:nvPr/>
        </p:nvSpPr>
        <p:spPr>
          <a:xfrm>
            <a:off x="2904931" y="5929086"/>
            <a:ext cx="908610" cy="5826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5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  <a:endParaRPr lang="ru-RU" sz="32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842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Овал 25">
            <a:extLst>
              <a:ext uri="{FF2B5EF4-FFF2-40B4-BE49-F238E27FC236}">
                <a16:creationId xmlns:a16="http://schemas.microsoft.com/office/drawing/2014/main" id="{3326B6AE-F401-4760-B37B-57BCAB5F76C3}"/>
              </a:ext>
            </a:extLst>
          </p:cNvPr>
          <p:cNvSpPr/>
          <p:nvPr/>
        </p:nvSpPr>
        <p:spPr>
          <a:xfrm>
            <a:off x="-383833" y="804503"/>
            <a:ext cx="1261139" cy="1189872"/>
          </a:xfrm>
          <a:prstGeom prst="ellipse">
            <a:avLst/>
          </a:prstGeom>
          <a:solidFill>
            <a:srgbClr val="FFC91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2AE4FEBB-E713-432B-998F-5E54F1A9530E}"/>
              </a:ext>
            </a:extLst>
          </p:cNvPr>
          <p:cNvSpPr/>
          <p:nvPr/>
        </p:nvSpPr>
        <p:spPr>
          <a:xfrm>
            <a:off x="-383833" y="1619928"/>
            <a:ext cx="1261138" cy="1189871"/>
          </a:xfrm>
          <a:prstGeom prst="ellipse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54F93-26FE-4280-A5B9-0A8E92C992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731" r="1371" b="30896"/>
          <a:stretch/>
        </p:blipFill>
        <p:spPr>
          <a:xfrm>
            <a:off x="73898" y="3455155"/>
            <a:ext cx="6203224" cy="225650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275A9E9-26B1-46C6-8154-B6A9A643A2B6}"/>
              </a:ext>
            </a:extLst>
          </p:cNvPr>
          <p:cNvSpPr txBox="1"/>
          <p:nvPr/>
        </p:nvSpPr>
        <p:spPr>
          <a:xfrm>
            <a:off x="19355" y="884955"/>
            <a:ext cx="3849173" cy="175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Как работать в СДО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Stepik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>
                <a:solidFill>
                  <a:srgbClr val="000000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Как найти курс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Как зайти на курс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(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для обучающихся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9D254D9-ADDA-49A0-AAE5-EFBEFE1A4B0E}"/>
              </a:ext>
            </a:extLst>
          </p:cNvPr>
          <p:cNvSpPr txBox="1"/>
          <p:nvPr/>
        </p:nvSpPr>
        <p:spPr>
          <a:xfrm>
            <a:off x="6735096" y="226482"/>
            <a:ext cx="50440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Вы можете зайти по ссылке, которая будет отправлена по почте 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E74EAD3-1FDA-43D2-8DAA-525B15CCEA95}"/>
              </a:ext>
            </a:extLst>
          </p:cNvPr>
          <p:cNvSpPr txBox="1"/>
          <p:nvPr/>
        </p:nvSpPr>
        <p:spPr>
          <a:xfrm>
            <a:off x="6735096" y="1346844"/>
            <a:ext cx="50440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Вы можете набрать наименование курса в поисковой строке и сделать запрос на запись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BFC27D-0B0E-416C-BF8E-5F880D8119F2}"/>
              </a:ext>
            </a:extLst>
          </p:cNvPr>
          <p:cNvSpPr txBox="1"/>
          <p:nvPr/>
        </p:nvSpPr>
        <p:spPr>
          <a:xfrm>
            <a:off x="6735096" y="2836538"/>
            <a:ext cx="50440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Интерфейс на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Stepik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интуитивно понятен, что позволит Вам с легкостью работать на платформе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F922B3-435E-4849-931A-6925C12B3D14}"/>
              </a:ext>
            </a:extLst>
          </p:cNvPr>
          <p:cNvSpPr txBox="1"/>
          <p:nvPr/>
        </p:nvSpPr>
        <p:spPr>
          <a:xfrm>
            <a:off x="3583552" y="977513"/>
            <a:ext cx="44529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?</a:t>
            </a:r>
            <a:endParaRPr lang="ru-RU" sz="9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626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Овал 25">
            <a:extLst>
              <a:ext uri="{FF2B5EF4-FFF2-40B4-BE49-F238E27FC236}">
                <a16:creationId xmlns:a16="http://schemas.microsoft.com/office/drawing/2014/main" id="{3326B6AE-F401-4760-B37B-57BCAB5F76C3}"/>
              </a:ext>
            </a:extLst>
          </p:cNvPr>
          <p:cNvSpPr/>
          <p:nvPr/>
        </p:nvSpPr>
        <p:spPr>
          <a:xfrm>
            <a:off x="-769060" y="884955"/>
            <a:ext cx="1261139" cy="1918864"/>
          </a:xfrm>
          <a:prstGeom prst="ellipse">
            <a:avLst/>
          </a:prstGeom>
          <a:solidFill>
            <a:srgbClr val="FFC91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54F93-26FE-4280-A5B9-0A8E92C992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731" r="1371" b="30896"/>
          <a:stretch/>
        </p:blipFill>
        <p:spPr>
          <a:xfrm>
            <a:off x="73898" y="3455155"/>
            <a:ext cx="6203224" cy="225650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275A9E9-26B1-46C6-8154-B6A9A643A2B6}"/>
              </a:ext>
            </a:extLst>
          </p:cNvPr>
          <p:cNvSpPr txBox="1"/>
          <p:nvPr/>
        </p:nvSpPr>
        <p:spPr>
          <a:xfrm>
            <a:off x="19355" y="884955"/>
            <a:ext cx="3176129" cy="175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Как работать в</a:t>
            </a:r>
            <a:r>
              <a:rPr lang="ru-RU" sz="2400" dirty="0">
                <a:solidFill>
                  <a:srgbClr val="000000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Stepik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>
                <a:solidFill>
                  <a:srgbClr val="000000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Как найти курс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Как зайти на курс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(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для обучающихся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9D254D9-ADDA-49A0-AAE5-EFBEFE1A4B0E}"/>
              </a:ext>
            </a:extLst>
          </p:cNvPr>
          <p:cNvSpPr txBox="1"/>
          <p:nvPr/>
        </p:nvSpPr>
        <p:spPr>
          <a:xfrm>
            <a:off x="6735096" y="226482"/>
            <a:ext cx="50440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Вы можете зайти по ссылке, которая будет отправлена по почте 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E74EAD3-1FDA-43D2-8DAA-525B15CCEA95}"/>
              </a:ext>
            </a:extLst>
          </p:cNvPr>
          <p:cNvSpPr txBox="1"/>
          <p:nvPr/>
        </p:nvSpPr>
        <p:spPr>
          <a:xfrm>
            <a:off x="6735096" y="1346844"/>
            <a:ext cx="50440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Вы можете набрать наименование курса в поисковой строке и сделать запрос на запись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BFC27D-0B0E-416C-BF8E-5F880D8119F2}"/>
              </a:ext>
            </a:extLst>
          </p:cNvPr>
          <p:cNvSpPr txBox="1"/>
          <p:nvPr/>
        </p:nvSpPr>
        <p:spPr>
          <a:xfrm>
            <a:off x="6735096" y="2836538"/>
            <a:ext cx="50440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Интерфейс на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Stepik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интуитивно понятен, что позволит Вам с легкостью работать на платформе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4DFAA9-D6C7-44C9-8FE1-854F4FCD5A45}"/>
              </a:ext>
            </a:extLst>
          </p:cNvPr>
          <p:cNvSpPr txBox="1"/>
          <p:nvPr/>
        </p:nvSpPr>
        <p:spPr>
          <a:xfrm>
            <a:off x="6735095" y="4310828"/>
            <a:ext cx="50440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Если у Вас есть проблемы или вопросы по работе с платформой, ТО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37F882-4439-4FEB-A695-BC40C05D1AA1}"/>
              </a:ext>
            </a:extLst>
          </p:cNvPr>
          <p:cNvSpPr txBox="1"/>
          <p:nvPr/>
        </p:nvSpPr>
        <p:spPr>
          <a:xfrm>
            <a:off x="3195484" y="977513"/>
            <a:ext cx="44529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?</a:t>
            </a:r>
            <a:endParaRPr lang="ru-RU" sz="9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FE317D41-36FE-4AE1-95CA-C4BF3B3A1C23}"/>
              </a:ext>
            </a:extLst>
          </p:cNvPr>
          <p:cNvSpPr/>
          <p:nvPr/>
        </p:nvSpPr>
        <p:spPr>
          <a:xfrm>
            <a:off x="6436587" y="494365"/>
            <a:ext cx="266164" cy="295229"/>
          </a:xfrm>
          <a:prstGeom prst="ellipse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326B306A-39C2-4397-AE29-91FF925690AC}"/>
              </a:ext>
            </a:extLst>
          </p:cNvPr>
          <p:cNvSpPr/>
          <p:nvPr/>
        </p:nvSpPr>
        <p:spPr>
          <a:xfrm>
            <a:off x="6468931" y="1834599"/>
            <a:ext cx="266164" cy="295229"/>
          </a:xfrm>
          <a:prstGeom prst="ellipse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B116A2E1-C09B-4FBC-B385-A7F176BC1B7C}"/>
              </a:ext>
            </a:extLst>
          </p:cNvPr>
          <p:cNvSpPr/>
          <p:nvPr/>
        </p:nvSpPr>
        <p:spPr>
          <a:xfrm>
            <a:off x="6477907" y="3281385"/>
            <a:ext cx="266164" cy="295229"/>
          </a:xfrm>
          <a:prstGeom prst="ellipse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709DEE45-D6B2-4B7A-B85A-3E6DCB70290F}"/>
              </a:ext>
            </a:extLst>
          </p:cNvPr>
          <p:cNvSpPr/>
          <p:nvPr/>
        </p:nvSpPr>
        <p:spPr>
          <a:xfrm>
            <a:off x="6468931" y="4734632"/>
            <a:ext cx="266164" cy="295229"/>
          </a:xfrm>
          <a:prstGeom prst="ellipse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E588513D-DAE9-400E-867D-DB25712A9FC3}"/>
              </a:ext>
            </a:extLst>
          </p:cNvPr>
          <p:cNvCxnSpPr/>
          <p:nvPr/>
        </p:nvCxnSpPr>
        <p:spPr>
          <a:xfrm>
            <a:off x="7413523" y="5319252"/>
            <a:ext cx="0" cy="1002890"/>
          </a:xfrm>
          <a:prstGeom prst="line">
            <a:avLst/>
          </a:prstGeom>
          <a:ln w="9525" cap="flat" cmpd="sng" algn="ctr">
            <a:solidFill>
              <a:schemeClr val="accent2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0063769F-62D3-4AE7-9D55-B7130FC9D8E4}"/>
              </a:ext>
            </a:extLst>
          </p:cNvPr>
          <p:cNvCxnSpPr/>
          <p:nvPr/>
        </p:nvCxnSpPr>
        <p:spPr>
          <a:xfrm>
            <a:off x="7403690" y="6312310"/>
            <a:ext cx="4375504" cy="0"/>
          </a:xfrm>
          <a:prstGeom prst="straightConnector1">
            <a:avLst/>
          </a:prstGeom>
          <a:ln w="9525" cap="flat" cmpd="sng" algn="ctr">
            <a:solidFill>
              <a:schemeClr val="accent2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8066A8BE-0764-4984-B538-EC7F7A785388}"/>
              </a:ext>
            </a:extLst>
          </p:cNvPr>
          <p:cNvCxnSpPr>
            <a:cxnSpLocks/>
          </p:cNvCxnSpPr>
          <p:nvPr/>
        </p:nvCxnSpPr>
        <p:spPr>
          <a:xfrm flipH="1">
            <a:off x="2536723" y="1994375"/>
            <a:ext cx="4074266" cy="1918864"/>
          </a:xfrm>
          <a:prstGeom prst="straightConnector1">
            <a:avLst/>
          </a:prstGeom>
          <a:ln w="9525" cap="flat" cmpd="sng" algn="ctr">
            <a:solidFill>
              <a:schemeClr val="accent2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5177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09BFC27D-0B0E-416C-BF8E-5F880D8119F2}"/>
              </a:ext>
            </a:extLst>
          </p:cNvPr>
          <p:cNvSpPr txBox="1"/>
          <p:nvPr/>
        </p:nvSpPr>
        <p:spPr>
          <a:xfrm>
            <a:off x="6267865" y="942082"/>
            <a:ext cx="428686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Вы можете направить Вашу камеру на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E697"/>
                </a:highlight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QR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, где откроется страничка с инструкциями по работе на платформе</a:t>
            </a:r>
            <a:endParaRPr lang="ru-RU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4DFAA9-D6C7-44C9-8FE1-854F4FCD5A45}"/>
              </a:ext>
            </a:extLst>
          </p:cNvPr>
          <p:cNvSpPr txBox="1"/>
          <p:nvPr/>
        </p:nvSpPr>
        <p:spPr>
          <a:xfrm>
            <a:off x="235326" y="1100276"/>
            <a:ext cx="504409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Вы можете на сайте нажать на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E697"/>
                </a:highlight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кнопку «Помощь»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и откроются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доп.инструкции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по использованию платформы</a:t>
            </a:r>
            <a:endParaRPr lang="ru-RU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326B306A-39C2-4397-AE29-91FF925690AC}"/>
              </a:ext>
            </a:extLst>
          </p:cNvPr>
          <p:cNvSpPr/>
          <p:nvPr/>
        </p:nvSpPr>
        <p:spPr>
          <a:xfrm>
            <a:off x="8801671" y="2514570"/>
            <a:ext cx="266164" cy="295229"/>
          </a:xfrm>
          <a:prstGeom prst="ellipse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709DEE45-D6B2-4B7A-B85A-3E6DCB70290F}"/>
              </a:ext>
            </a:extLst>
          </p:cNvPr>
          <p:cNvSpPr/>
          <p:nvPr/>
        </p:nvSpPr>
        <p:spPr>
          <a:xfrm>
            <a:off x="2363390" y="2514570"/>
            <a:ext cx="266164" cy="295229"/>
          </a:xfrm>
          <a:prstGeom prst="ellipse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AB2401-B5EC-434A-8422-89FAB88EEA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731" r="75807" b="10681"/>
          <a:stretch/>
        </p:blipFill>
        <p:spPr>
          <a:xfrm>
            <a:off x="1400827" y="3207921"/>
            <a:ext cx="2191291" cy="34071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8EBC6B0-C1A5-45C7-830C-E9244FB23F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080" t="22412" r="21048" b="17276"/>
          <a:stretch/>
        </p:blipFill>
        <p:spPr>
          <a:xfrm>
            <a:off x="6267865" y="3207921"/>
            <a:ext cx="5333777" cy="33589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9758751-C472-4F3F-8566-E0169BFE77E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226" t="22412" r="14839" b="39498"/>
          <a:stretch/>
        </p:blipFill>
        <p:spPr>
          <a:xfrm>
            <a:off x="10312496" y="1006342"/>
            <a:ext cx="1289146" cy="1259179"/>
          </a:xfrm>
          <a:prstGeom prst="rect">
            <a:avLst/>
          </a:prstGeom>
        </p:spPr>
      </p:pic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3312100A-8ADF-410A-90DD-41C3E4FC82C7}"/>
              </a:ext>
            </a:extLst>
          </p:cNvPr>
          <p:cNvCxnSpPr>
            <a:cxnSpLocks/>
          </p:cNvCxnSpPr>
          <p:nvPr/>
        </p:nvCxnSpPr>
        <p:spPr>
          <a:xfrm>
            <a:off x="628616" y="2514570"/>
            <a:ext cx="0" cy="3837068"/>
          </a:xfrm>
          <a:prstGeom prst="line">
            <a:avLst/>
          </a:prstGeom>
          <a:ln w="9525" cap="flat" cmpd="sng" algn="ctr">
            <a:solidFill>
              <a:schemeClr val="accent2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EBE6487B-EF73-41E4-9C6B-56069C958B81}"/>
              </a:ext>
            </a:extLst>
          </p:cNvPr>
          <p:cNvCxnSpPr>
            <a:cxnSpLocks/>
          </p:cNvCxnSpPr>
          <p:nvPr/>
        </p:nvCxnSpPr>
        <p:spPr>
          <a:xfrm>
            <a:off x="628616" y="6351638"/>
            <a:ext cx="1042868" cy="0"/>
          </a:xfrm>
          <a:prstGeom prst="straightConnector1">
            <a:avLst/>
          </a:prstGeom>
          <a:ln w="9525" cap="flat" cmpd="sng" algn="ctr">
            <a:solidFill>
              <a:schemeClr val="accent2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211A3F16-9AAF-476D-89A3-E1CCA77A2D92}"/>
              </a:ext>
            </a:extLst>
          </p:cNvPr>
          <p:cNvCxnSpPr>
            <a:cxnSpLocks/>
          </p:cNvCxnSpPr>
          <p:nvPr/>
        </p:nvCxnSpPr>
        <p:spPr>
          <a:xfrm>
            <a:off x="1998724" y="5742039"/>
            <a:ext cx="0" cy="503227"/>
          </a:xfrm>
          <a:prstGeom prst="line">
            <a:avLst/>
          </a:prstGeom>
          <a:ln w="9525" cap="flat" cmpd="sng" algn="ctr">
            <a:solidFill>
              <a:schemeClr val="accent2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1F213C17-3DDD-475E-BDCE-493F4B886A52}"/>
              </a:ext>
            </a:extLst>
          </p:cNvPr>
          <p:cNvCxnSpPr>
            <a:cxnSpLocks/>
          </p:cNvCxnSpPr>
          <p:nvPr/>
        </p:nvCxnSpPr>
        <p:spPr>
          <a:xfrm>
            <a:off x="1998724" y="5742039"/>
            <a:ext cx="3831805" cy="0"/>
          </a:xfrm>
          <a:prstGeom prst="straightConnector1">
            <a:avLst/>
          </a:prstGeom>
          <a:ln w="9525" cap="flat" cmpd="sng" algn="ctr">
            <a:solidFill>
              <a:schemeClr val="accent2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45001E23-4632-4045-9E73-E4DCB6577008}"/>
              </a:ext>
            </a:extLst>
          </p:cNvPr>
          <p:cNvSpPr txBox="1"/>
          <p:nvPr/>
        </p:nvSpPr>
        <p:spPr>
          <a:xfrm>
            <a:off x="1998724" y="354230"/>
            <a:ext cx="12616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способ 1</a:t>
            </a:r>
            <a:endParaRPr lang="ru-RU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A3C9133-4C76-4CEF-B6FB-DB55608680EB}"/>
              </a:ext>
            </a:extLst>
          </p:cNvPr>
          <p:cNvSpPr txBox="1"/>
          <p:nvPr/>
        </p:nvSpPr>
        <p:spPr>
          <a:xfrm>
            <a:off x="8170840" y="359115"/>
            <a:ext cx="12616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способ 2</a:t>
            </a:r>
            <a:endParaRPr lang="ru-RU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498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Овал 25">
            <a:extLst>
              <a:ext uri="{FF2B5EF4-FFF2-40B4-BE49-F238E27FC236}">
                <a16:creationId xmlns:a16="http://schemas.microsoft.com/office/drawing/2014/main" id="{3326B6AE-F401-4760-B37B-57BCAB5F76C3}"/>
              </a:ext>
            </a:extLst>
          </p:cNvPr>
          <p:cNvSpPr/>
          <p:nvPr/>
        </p:nvSpPr>
        <p:spPr>
          <a:xfrm>
            <a:off x="9917719" y="5480748"/>
            <a:ext cx="1261139" cy="1189872"/>
          </a:xfrm>
          <a:prstGeom prst="ellipse">
            <a:avLst/>
          </a:prstGeom>
          <a:solidFill>
            <a:srgbClr val="FFC91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2AE4FEBB-E713-432B-998F-5E54F1A9530E}"/>
              </a:ext>
            </a:extLst>
          </p:cNvPr>
          <p:cNvSpPr/>
          <p:nvPr/>
        </p:nvSpPr>
        <p:spPr>
          <a:xfrm>
            <a:off x="10387049" y="5247851"/>
            <a:ext cx="1261138" cy="1189871"/>
          </a:xfrm>
          <a:prstGeom prst="ellipse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C65D5719-DF6D-40B6-81E4-038E6AEB02BB}"/>
              </a:ext>
            </a:extLst>
          </p:cNvPr>
          <p:cNvSpPr/>
          <p:nvPr/>
        </p:nvSpPr>
        <p:spPr>
          <a:xfrm>
            <a:off x="1335623" y="3946979"/>
            <a:ext cx="1261138" cy="1300872"/>
          </a:xfrm>
          <a:prstGeom prst="ellipse">
            <a:avLst/>
          </a:prstGeom>
          <a:solidFill>
            <a:srgbClr val="FFC91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BC0F7F92-4A32-46DE-85FF-0E6F067585A9}"/>
              </a:ext>
            </a:extLst>
          </p:cNvPr>
          <p:cNvSpPr/>
          <p:nvPr/>
        </p:nvSpPr>
        <p:spPr>
          <a:xfrm>
            <a:off x="683172" y="3911495"/>
            <a:ext cx="1486367" cy="1584652"/>
          </a:xfrm>
          <a:prstGeom prst="ellipse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41AD30-3172-4575-934D-ECA6C509F457}"/>
              </a:ext>
            </a:extLst>
          </p:cNvPr>
          <p:cNvSpPr txBox="1"/>
          <p:nvPr/>
        </p:nvSpPr>
        <p:spPr>
          <a:xfrm>
            <a:off x="544004" y="349143"/>
            <a:ext cx="455295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</a:t>
            </a: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рограмма курса рассчитана </a:t>
            </a:r>
            <a:endParaRPr lang="ru-RU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63B22A-C4E3-4918-911D-4F31B2639CB9}"/>
              </a:ext>
            </a:extLst>
          </p:cNvPr>
          <p:cNvSpPr txBox="1"/>
          <p:nvPr/>
        </p:nvSpPr>
        <p:spPr>
          <a:xfrm>
            <a:off x="7423660" y="564586"/>
            <a:ext cx="33623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Ц</a:t>
            </a: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ель онлайн-курса</a:t>
            </a:r>
            <a:endParaRPr lang="ru-RU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75A9E9-26B1-46C6-8154-B6A9A643A2B6}"/>
              </a:ext>
            </a:extLst>
          </p:cNvPr>
          <p:cNvSpPr txBox="1"/>
          <p:nvPr/>
        </p:nvSpPr>
        <p:spPr>
          <a:xfrm>
            <a:off x="1263602" y="3299201"/>
            <a:ext cx="3371850" cy="483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от 3-7 дней (8,5 часов)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59DB73-C565-4EDD-8A8C-55A35C63F529}"/>
              </a:ext>
            </a:extLst>
          </p:cNvPr>
          <p:cNvSpPr txBox="1"/>
          <p:nvPr/>
        </p:nvSpPr>
        <p:spPr>
          <a:xfrm>
            <a:off x="6056822" y="328431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повышение финансовой грамотности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Стрелка: вниз 13">
            <a:extLst>
              <a:ext uri="{FF2B5EF4-FFF2-40B4-BE49-F238E27FC236}">
                <a16:creationId xmlns:a16="http://schemas.microsoft.com/office/drawing/2014/main" id="{76ADAA58-A487-4CB3-8C1E-21C9EB061278}"/>
              </a:ext>
            </a:extLst>
          </p:cNvPr>
          <p:cNvSpPr/>
          <p:nvPr/>
        </p:nvSpPr>
        <p:spPr>
          <a:xfrm>
            <a:off x="2553778" y="1684463"/>
            <a:ext cx="533400" cy="1228725"/>
          </a:xfrm>
          <a:prstGeom prst="downArrow">
            <a:avLst>
              <a:gd name="adj1" fmla="val 25824"/>
              <a:gd name="adj2" fmla="val 50000"/>
            </a:avLst>
          </a:prstGeom>
          <a:solidFill>
            <a:schemeClr val="bg1">
              <a:lumMod val="50000"/>
            </a:schemeClr>
          </a:solidFill>
          <a:ln w="19050">
            <a:solidFill>
              <a:srgbClr val="FFC00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83638D56-080F-4A4B-A779-567F537F152B}"/>
              </a:ext>
            </a:extLst>
          </p:cNvPr>
          <p:cNvSpPr/>
          <p:nvPr/>
        </p:nvSpPr>
        <p:spPr>
          <a:xfrm>
            <a:off x="8879908" y="1684463"/>
            <a:ext cx="533400" cy="1228725"/>
          </a:xfrm>
          <a:prstGeom prst="downArrow">
            <a:avLst>
              <a:gd name="adj1" fmla="val 25824"/>
              <a:gd name="adj2" fmla="val 50000"/>
            </a:avLst>
          </a:prstGeom>
          <a:solidFill>
            <a:schemeClr val="bg1">
              <a:lumMod val="50000"/>
            </a:schemeClr>
          </a:solidFill>
          <a:ln w="19050"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3A8537F-BEF1-430F-A87B-9B1A26C0C7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248" y="4297237"/>
            <a:ext cx="3099129" cy="2024905"/>
          </a:xfrm>
          <a:prstGeom prst="round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9AA77E8-86FB-4448-B280-A4BF33C59F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23" y="4297237"/>
            <a:ext cx="3099129" cy="202490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691051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3">
            <a:extLst>
              <a:ext uri="{FF2B5EF4-FFF2-40B4-BE49-F238E27FC236}">
                <a16:creationId xmlns:a16="http://schemas.microsoft.com/office/drawing/2014/main" id="{499E2F18-B222-42F6-84B7-6FF15E1DFB56}"/>
              </a:ext>
            </a:extLst>
          </p:cNvPr>
          <p:cNvSpPr/>
          <p:nvPr/>
        </p:nvSpPr>
        <p:spPr>
          <a:xfrm>
            <a:off x="1066341" y="364112"/>
            <a:ext cx="10413764" cy="1145798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2">
                  <a:alpha val="0"/>
                  <a:lumMod val="7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54C0A6-9616-4E6C-8E5F-788A216FB657}"/>
              </a:ext>
            </a:extLst>
          </p:cNvPr>
          <p:cNvSpPr txBox="1"/>
          <p:nvPr/>
        </p:nvSpPr>
        <p:spPr>
          <a:xfrm>
            <a:off x="4242197" y="644623"/>
            <a:ext cx="49898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rPr>
              <a:t>Задачи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rPr>
              <a:t> онлайн-курса</a:t>
            </a:r>
            <a:endParaRPr lang="ru-RU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FD049A-1BEC-4F6F-893B-E732BC43E5C1}"/>
              </a:ext>
            </a:extLst>
          </p:cNvPr>
          <p:cNvSpPr txBox="1"/>
          <p:nvPr/>
        </p:nvSpPr>
        <p:spPr>
          <a:xfrm>
            <a:off x="1341834" y="3189351"/>
            <a:ext cx="1409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обучить</a:t>
            </a:r>
            <a:endParaRPr lang="ru-RU" i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4374EA-19E5-4302-8B0F-B4629BC15763}"/>
              </a:ext>
            </a:extLst>
          </p:cNvPr>
          <p:cNvSpPr txBox="1"/>
          <p:nvPr/>
        </p:nvSpPr>
        <p:spPr>
          <a:xfrm>
            <a:off x="-148828" y="3651016"/>
            <a:ext cx="43910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грамотному способу учета доходов и расходов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421FE4-F2AD-4ED7-B057-BE2CA66213E0}"/>
              </a:ext>
            </a:extLst>
          </p:cNvPr>
          <p:cNvSpPr txBox="1"/>
          <p:nvPr/>
        </p:nvSpPr>
        <p:spPr>
          <a:xfrm>
            <a:off x="5456379" y="4715663"/>
            <a:ext cx="16858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повысить</a:t>
            </a:r>
            <a:endParaRPr lang="ru-RU" i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E7C8CE-6267-4832-8788-32B5B73C545A}"/>
              </a:ext>
            </a:extLst>
          </p:cNvPr>
          <p:cNvSpPr txBox="1"/>
          <p:nvPr/>
        </p:nvSpPr>
        <p:spPr>
          <a:xfrm>
            <a:off x="4350504" y="5177328"/>
            <a:ext cx="37146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общий уровень финансовой грамотности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E22624-3C3B-4AD4-93BE-9B4466858E81}"/>
              </a:ext>
            </a:extLst>
          </p:cNvPr>
          <p:cNvSpPr txBox="1"/>
          <p:nvPr/>
        </p:nvSpPr>
        <p:spPr>
          <a:xfrm>
            <a:off x="9420913" y="3189350"/>
            <a:ext cx="18537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показать</a:t>
            </a:r>
            <a:endParaRPr lang="ru-RU" i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749CC2-7A0E-482A-A536-AA512407F708}"/>
              </a:ext>
            </a:extLst>
          </p:cNvPr>
          <p:cNvSpPr txBox="1"/>
          <p:nvPr/>
        </p:nvSpPr>
        <p:spPr>
          <a:xfrm>
            <a:off x="8264955" y="3654300"/>
            <a:ext cx="37933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конкретные шаги по планированию личных финансов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E44950-7F10-4689-BB3D-10B3BAC082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42344" y1="39688" x2="44063" y2="41250"/>
                        <a14:foregroundMark x1="71875" y1="32188" x2="71875" y2="32188"/>
                        <a14:foregroundMark x1="55469" y1="22344" x2="55469" y2="22344"/>
                        <a14:foregroundMark x1="39375" y1="23281" x2="39375" y2="23281"/>
                        <a14:foregroundMark x1="28125" y1="40781" x2="28125" y2="40781"/>
                        <a14:foregroundMark x1="26875" y1="56406" x2="26875" y2="56406"/>
                        <a14:foregroundMark x1="28906" y1="68125" x2="28906" y2="68125"/>
                        <a14:foregroundMark x1="63125" y1="74063" x2="63125" y2="74063"/>
                        <a14:foregroundMark x1="70469" y1="62344" x2="70469" y2="62344"/>
                        <a14:foregroundMark x1="75000" y1="47813" x2="75000" y2="478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80" y="1474466"/>
            <a:ext cx="1845665" cy="184566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0B82F84-9FB3-48CC-867E-65FB1C6842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78" b="90000" l="5385" r="93462">
                        <a14:foregroundMark x1="90769" y1="7500" x2="93846" y2="15556"/>
                        <a14:foregroundMark x1="93846" y1="2778" x2="93846" y2="2778"/>
                        <a14:foregroundMark x1="10769" y1="80833" x2="10769" y2="80833"/>
                        <a14:foregroundMark x1="5385" y1="88889" x2="5385" y2="88889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5105">
            <a:off x="5775847" y="3282128"/>
            <a:ext cx="994752" cy="137734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13882AC-2C15-4E90-AA5E-35B541B814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502" b="96997" l="7200" r="90000">
                        <a14:foregroundMark x1="18800" y1="20721" x2="18800" y2="20721"/>
                        <a14:foregroundMark x1="21400" y1="24925" x2="21400" y2="24925"/>
                        <a14:foregroundMark x1="8400" y1="21021" x2="8400" y2="21021"/>
                        <a14:foregroundMark x1="7200" y1="21922" x2="7200" y2="21922"/>
                        <a14:foregroundMark x1="16200" y1="13814" x2="16200" y2="13814"/>
                        <a14:foregroundMark x1="21800" y1="34234" x2="23800" y2="40541"/>
                        <a14:foregroundMark x1="28000" y1="50150" x2="25000" y2="50150"/>
                        <a14:foregroundMark x1="64800" y1="78979" x2="67000" y2="80480"/>
                        <a14:foregroundMark x1="65400" y1="87688" x2="68800" y2="89189"/>
                        <a14:foregroundMark x1="51800" y1="76577" x2="45400" y2="71772"/>
                        <a14:foregroundMark x1="81600" y1="94595" x2="79400" y2="96997"/>
                        <a14:foregroundMark x1="27600" y1="56156" x2="34000" y2="60661"/>
                        <a14:foregroundMark x1="34000" y1="60661" x2="34200" y2="60661"/>
                        <a14:foregroundMark x1="15200" y1="30330" x2="15200" y2="30330"/>
                        <a14:foregroundMark x1="20400" y1="30631" x2="20400" y2="30631"/>
                        <a14:foregroundMark x1="25200" y1="29730" x2="25200" y2="29730"/>
                        <a14:foregroundMark x1="27200" y1="28829" x2="15200" y2="30030"/>
                        <a14:foregroundMark x1="25800" y1="13514" x2="12800" y2="14114"/>
                        <a14:foregroundMark x1="27400" y1="14114" x2="30400" y2="18919"/>
                        <a14:foregroundMark x1="12400" y1="1502" x2="13600" y2="8709"/>
                        <a14:backgroundMark x1="64600" y1="10511" x2="79800" y2="4204"/>
                        <a14:backgroundMark x1="48400" y1="1802" x2="55400" y2="16517"/>
                        <a14:backgroundMark x1="34000" y1="4204" x2="33800" y2="9309"/>
                        <a14:backgroundMark x1="64800" y1="30330" x2="76200" y2="51952"/>
                        <a14:backgroundMark x1="43600" y1="39039" x2="40200" y2="3003"/>
                        <a14:backgroundMark x1="38200" y1="5405" x2="77200" y2="9309"/>
                        <a14:backgroundMark x1="39400" y1="2402" x2="38400" y2="5105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2183">
            <a:off x="9113425" y="1976105"/>
            <a:ext cx="1819821" cy="1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8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6DAABBA-155C-4E3D-A0CF-E28A275600C6}"/>
              </a:ext>
            </a:extLst>
          </p:cNvPr>
          <p:cNvSpPr txBox="1"/>
          <p:nvPr/>
        </p:nvSpPr>
        <p:spPr>
          <a:xfrm>
            <a:off x="789751" y="1592929"/>
            <a:ext cx="2158034" cy="3570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По итогу</a:t>
            </a:r>
          </a:p>
          <a:p>
            <a:pPr marL="0" marR="0" lvl="0" indent="0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dirty="0">
              <a:solidFill>
                <a:srgbClr val="000000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ВЫ </a:t>
            </a:r>
          </a:p>
          <a:p>
            <a:pPr marL="0" marR="0" lvl="0" indent="0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dirty="0">
              <a:solidFill>
                <a:srgbClr val="000000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сможете</a:t>
            </a:r>
            <a:r>
              <a:rPr kumimoji="0" lang="ru-RU" sz="240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 </a:t>
            </a:r>
            <a:endParaRPr kumimoji="0" lang="ru-RU" sz="240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14BA0A-C5DF-4F6A-BA4F-298869A1E1E2}"/>
              </a:ext>
            </a:extLst>
          </p:cNvPr>
          <p:cNvSpPr txBox="1"/>
          <p:nvPr/>
        </p:nvSpPr>
        <p:spPr>
          <a:xfrm>
            <a:off x="5926526" y="4916424"/>
            <a:ext cx="547572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0000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Ф</a:t>
            </a:r>
            <a:r>
              <a:rPr kumimoji="0" lang="ru-RU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ормировать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финансовые цели и проводить их оценку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endParaRPr lang="ru-RU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759097-6DAA-421C-8CD0-79CF3824BEDF}"/>
              </a:ext>
            </a:extLst>
          </p:cNvPr>
          <p:cNvSpPr txBox="1"/>
          <p:nvPr/>
        </p:nvSpPr>
        <p:spPr>
          <a:xfrm>
            <a:off x="5573503" y="1289324"/>
            <a:ext cx="562375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0000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С</a:t>
            </a: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оставлять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финансовый план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endParaRPr lang="ru-RU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7D3397-E18D-4C33-B519-0F335F208C9D}"/>
              </a:ext>
            </a:extLst>
          </p:cNvPr>
          <p:cNvSpPr txBox="1"/>
          <p:nvPr/>
        </p:nvSpPr>
        <p:spPr>
          <a:xfrm>
            <a:off x="5398195" y="3109668"/>
            <a:ext cx="679380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0000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Н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е допускать ошибок при ведении личного бюджета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</a:t>
            </a:r>
            <a:endParaRPr lang="ru-RU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806260B5-2DC9-4012-A6B7-08441C54C01D}"/>
              </a:ext>
            </a:extLst>
          </p:cNvPr>
          <p:cNvSpPr/>
          <p:nvPr/>
        </p:nvSpPr>
        <p:spPr>
          <a:xfrm>
            <a:off x="4667949" y="1187671"/>
            <a:ext cx="959321" cy="874343"/>
          </a:xfrm>
          <a:prstGeom prst="ellipse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2E1CB201-108B-4952-B951-D2B00640C584}"/>
              </a:ext>
            </a:extLst>
          </p:cNvPr>
          <p:cNvSpPr/>
          <p:nvPr/>
        </p:nvSpPr>
        <p:spPr>
          <a:xfrm>
            <a:off x="4667949" y="2993999"/>
            <a:ext cx="959321" cy="874343"/>
          </a:xfrm>
          <a:prstGeom prst="ellipse">
            <a:avLst/>
          </a:prstGeom>
          <a:solidFill>
            <a:schemeClr val="bg2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B75531BC-17C1-436C-88E4-2BA9062A68FF}"/>
              </a:ext>
            </a:extLst>
          </p:cNvPr>
          <p:cNvSpPr/>
          <p:nvPr/>
        </p:nvSpPr>
        <p:spPr>
          <a:xfrm>
            <a:off x="4667948" y="4734579"/>
            <a:ext cx="959321" cy="874343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C1F9AFFA-1D0B-4B1B-8EBE-DFA80BE76E02}"/>
              </a:ext>
            </a:extLst>
          </p:cNvPr>
          <p:cNvCxnSpPr>
            <a:cxnSpLocks/>
          </p:cNvCxnSpPr>
          <p:nvPr/>
        </p:nvCxnSpPr>
        <p:spPr>
          <a:xfrm>
            <a:off x="4172989" y="1592929"/>
            <a:ext cx="0" cy="3578821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4918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3">
            <a:extLst>
              <a:ext uri="{FF2B5EF4-FFF2-40B4-BE49-F238E27FC236}">
                <a16:creationId xmlns:a16="http://schemas.microsoft.com/office/drawing/2014/main" id="{40AF946C-6B49-4A96-9CB7-4689816785CE}"/>
              </a:ext>
            </a:extLst>
          </p:cNvPr>
          <p:cNvSpPr/>
          <p:nvPr/>
        </p:nvSpPr>
        <p:spPr>
          <a:xfrm>
            <a:off x="1066341" y="364112"/>
            <a:ext cx="10413764" cy="1145798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2">
                  <a:alpha val="0"/>
                  <a:lumMod val="7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2E557C-F981-4727-B88C-8B164D90E257}"/>
              </a:ext>
            </a:extLst>
          </p:cNvPr>
          <p:cNvSpPr txBox="1"/>
          <p:nvPr/>
        </p:nvSpPr>
        <p:spPr>
          <a:xfrm>
            <a:off x="1727195" y="632859"/>
            <a:ext cx="84546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effectLst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Материально-техническое оснащение курса</a:t>
            </a:r>
            <a:endParaRPr lang="ru-RU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C06B48-972A-4B14-BDD5-CA5C727D24DC}"/>
              </a:ext>
            </a:extLst>
          </p:cNvPr>
          <p:cNvSpPr txBox="1"/>
          <p:nvPr/>
        </p:nvSpPr>
        <p:spPr>
          <a:xfrm>
            <a:off x="6450303" y="2155711"/>
            <a:ext cx="532051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гаджет (компьютер, ноутбук, смартфон, планшет);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569F42-50ED-4216-BC5D-CC849C41DA86}"/>
              </a:ext>
            </a:extLst>
          </p:cNvPr>
          <p:cNvSpPr txBox="1"/>
          <p:nvPr/>
        </p:nvSpPr>
        <p:spPr>
          <a:xfrm>
            <a:off x="6450303" y="3699544"/>
            <a:ext cx="532051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учебно-наглядные пособия в электронном виде (инфографика)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3D7D78-90F7-4DEC-8EA1-969C72515E55}"/>
              </a:ext>
            </a:extLst>
          </p:cNvPr>
          <p:cNvSpPr txBox="1"/>
          <p:nvPr/>
        </p:nvSpPr>
        <p:spPr>
          <a:xfrm>
            <a:off x="6450303" y="5253613"/>
            <a:ext cx="50298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электронные образовательные ресурсы (видео материалы). 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2C44F7C-3FCD-49D9-9A8B-F3C867EC90A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5475">
            <a:off x="421178" y="1804998"/>
            <a:ext cx="2887447" cy="1808185"/>
          </a:xfrm>
          <a:prstGeom prst="roundRect">
            <a:avLst/>
          </a:prstGeom>
          <a:ln>
            <a:solidFill>
              <a:srgbClr val="FFC000"/>
            </a:solidFill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D1F074F-AED2-482E-B108-2608CC4E9C3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3977" flipH="1">
            <a:off x="3111569" y="3653729"/>
            <a:ext cx="2787445" cy="1795310"/>
          </a:xfrm>
          <a:prstGeom prst="roundRect">
            <a:avLst/>
          </a:prstGeom>
          <a:ln>
            <a:solidFill>
              <a:srgbClr val="FFC000"/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C131BB4-EB68-4C85-9776-AD1280D1E6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796" b="90741" l="9402" r="89744">
                        <a14:foregroundMark x1="58120" y1="9259" x2="58120" y2="9259"/>
                        <a14:foregroundMark x1="81624" y1="21296" x2="81624" y2="21296"/>
                        <a14:foregroundMark x1="82479" y1="47222" x2="82479" y2="47222"/>
                        <a14:foregroundMark x1="75214" y1="68981" x2="75214" y2="68981"/>
                        <a14:foregroundMark x1="31197" y1="13426" x2="31197" y2="13426"/>
                        <a14:foregroundMark x1="18803" y1="38889" x2="18803" y2="38889"/>
                        <a14:foregroundMark x1="26068" y1="61111" x2="26068" y2="61111"/>
                        <a14:foregroundMark x1="31197" y1="75463" x2="31197" y2="75463"/>
                        <a14:foregroundMark x1="50000" y1="90741" x2="50000" y2="90741"/>
                        <a14:foregroundMark x1="49573" y1="78241" x2="49573" y2="782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9893">
            <a:off x="2435661" y="3725755"/>
            <a:ext cx="1070402" cy="98806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1F6E9A6-F0D9-4FD7-A64C-B2F024F696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9484" flipH="1">
            <a:off x="351378" y="4677514"/>
            <a:ext cx="2404447" cy="1847850"/>
          </a:xfrm>
          <a:prstGeom prst="round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7935379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395</Words>
  <Application>Microsoft Office PowerPoint</Application>
  <PresentationFormat>Широкоэкранный</PresentationFormat>
  <Paragraphs>80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Candara Light</vt:lpstr>
      <vt:lpstr>Segoe UI Light</vt:lpstr>
      <vt:lpstr>Times New Roman</vt:lpstr>
      <vt:lpstr>Тема Office</vt:lpstr>
      <vt:lpstr>Задание 1.5 Проектирование и разработка фрагмента электронного образовательного ресурса в среде дистанционного обучения для проведения занятия.</vt:lpstr>
      <vt:lpstr>Структура  курса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Возможности реализации информационно-образовательных технологий во внутрифирменном обучении работников ремонтно-строительной компании</dc:title>
  <dc:creator>Александров Денис Владимирович</dc:creator>
  <cp:lastModifiedBy>Александров Денис Владимирович</cp:lastModifiedBy>
  <cp:revision>74</cp:revision>
  <dcterms:created xsi:type="dcterms:W3CDTF">2022-05-13T16:15:43Z</dcterms:created>
  <dcterms:modified xsi:type="dcterms:W3CDTF">2023-05-25T05:20:39Z</dcterms:modified>
</cp:coreProperties>
</file>