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Раздел по умолчанию" id="{88450447-A38E-4B03-BB7D-2239B1CBB8CF}">
          <p14:sldIdLst>
            <p14:sldId id="256"/>
            <p14:sldId id="257"/>
            <p14:sldId id="258"/>
            <p14:sldId id="259"/>
            <p14:sldId id="260"/>
            <p14:sldId id="261"/>
            <p14:sldId id="262"/>
          </p14:sldIdLst>
        </p14:section>
        <p14:section name="Раздел без заголовка" id="{CC0B8EDC-DA6F-4105-89D1-20955433B24C}">
          <p14:sldIdLst>
            <p14:sldId id="263"/>
          </p14:sldIdLst>
        </p14:section>
        <p14:section name="Раздел без заголовка" id="{E490D691-F214-4B59-9A8B-6C42564317DB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2815" autoAdjust="0"/>
    <p:restoredTop sz="94660"/>
  </p:normalViewPr>
  <p:slideViewPr>
    <p:cSldViewPr snapToGrid="0" showGuides="1">
      <p:cViewPr>
        <p:scale>
          <a:sx n="53" d="100"/>
          <a:sy n="53" d="100"/>
        </p:scale>
        <p:origin x="29" y="54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AA89DD7-2BB3-4597-B82B-360CEE0129F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1CD4E586-FCE0-4B71-B107-B3608BC52CE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A7EE839-7514-4D22-A263-ED868A6E30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4132D470-3D42-47AB-8C7E-F3D41E336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392C81D6-4F08-4111-82F8-7C799B2AAC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5864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0D6538B-E594-469C-ABBE-83D84BCD35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F53E1DCA-AE29-4342-A488-83479A2DB7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98F02A2A-0C7D-4B3E-8CE9-612BDBEADC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7033019D-2761-459E-AAB3-719DAA755F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F08E3FB-B76D-48F5-ADE7-DDF2D95DB3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171298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115B9288-D3E4-4979-915C-AC41F771B38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013ACAEF-89BD-4B96-A6F7-AE4FB190E1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1173CD7-A584-4706-8927-3211FA5551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B980C203-0679-426E-9C30-0AA4A13C84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2CA356F9-10BD-49FB-89AD-71B620F744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1203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264C562-8DE5-42F8-83D4-FD980A539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5A5777B-9D41-4F05-BF43-663CEC2E333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FB2053F-EFA6-4C0B-8B8F-1CF4B024E5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17935795-4D97-4F2C-8B05-52A9C23A87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2AF3CE67-B5AF-4145-B4CB-9A97626D7F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33945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37137FA-85C5-4C9F-9BE4-6A1EBFB28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D7FD9245-5DE4-4E18-B8FB-EC1B4AEE2D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1F47CB6D-C74B-4E85-B6AC-2B193D83D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5A871C74-F1D7-4BDF-BA85-56995E000C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15BAD182-B147-441A-8CF4-7FC51BEB58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8494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1FD4983-E11B-4F2A-9D50-5585C0CF2C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87B7D9F-47B0-4F2C-9DC3-541E2AB6F07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11BE7544-CAAB-4222-84D7-8DFA93423C1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6CBEF2B5-D86B-4117-B45C-83E2BB073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B1AD64D4-2357-4701-A7C1-8357E6A8E4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EE1DA138-F75B-4E74-B89B-41533456E4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69178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4DA9065-2456-4B76-BF7F-F5C0A88482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13A04763-551B-4CF5-AF6F-B7B3B53518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4AA6BECC-85E3-474F-9F31-504598684F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CCFAFEDE-F804-46A5-8E73-A9D8A422E7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8F5DAE49-169D-45DA-8290-D88B7DCAF49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3329D7E7-B4DE-4A7F-B69F-0C91BAF8C0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A1163496-3EC8-4237-8ADF-1CF66DA496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A02FB2DE-4C50-4C86-BB50-9577634906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73386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D409FBE-9A8C-479C-8D3A-087BF483C0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CB976931-7533-42E4-876E-6867D934AD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D59FDAB2-4BCF-4BE3-92A0-51C3BEDAD9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DDEFBB67-8628-40E7-B9A8-1B3F1D5914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00838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EE5437C0-0C9C-4E5B-A4E0-E15F40CE32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8E4BEF7E-7C7F-4EB4-8324-8ED0C18159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DF587B16-7FD3-4BCF-87DB-EE27DCB6E6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28037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CD3C1D0-9FA9-4402-894E-AE37EC6E5D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8588346-0283-470D-AE70-513F26F032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8C9C6F75-BA5C-48FE-95BB-37D65D9F14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86ADD61D-585F-407B-8171-59AA01AD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24AF207A-270D-4671-B2B1-1E501545F6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98D63215-1D83-4FB3-A2D4-E0F8C72B96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78089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D2A6AB2-E264-490C-A17B-9444533945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A4483EA2-7F4C-4EFD-A56F-919B6BF19BB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89DCCEED-43E9-4E48-B8A7-3BE491E455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0083D9EA-FD6B-4ECA-B541-9B25AC123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9E2C61BB-3E4E-4A0C-A8EB-6F0A4D95FD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E6AA1332-64B5-4FC5-8228-13C49336D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6137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84FCCEF-7478-4AE6-8FAF-01C71C5C33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98A81EC8-7CAA-49D1-AAA3-AB0AB1CBC9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10C8FCEF-DC18-4CCD-B3CF-DE2F1193E4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67E6C-CE72-4B04-A6D2-28E66DE564B2}" type="datetimeFigureOut">
              <a:rPr lang="ru-RU" smtClean="0"/>
              <a:t>31.03.2024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6248E21D-41C2-464C-9D78-973719C6F9D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C3D7C90-58D2-43E6-9002-E479D816343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9B468-4A78-4F24-93B8-D5EF28BB423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3330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1%20%D0%98%D0%A1%D0%A0.docx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1%20%D0%92%D0%A1%D0%A0.doc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2%20%D0%98%D0%A1%D0%A0.docx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2%20%D0%92%D0%A1%D0%A0.doc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3%20%D0%98%D0%A1%D0%A0.docx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git.herzen.spb.ru/1141820/elerning/blob/main/%D0%A2%D0%B5%D0%BC%D0%B0%203%20%D0%92%D0%A1%D0%A0.docx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69EABF6-FF6C-42B6-9E87-81DDD35552E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z="1800" b="1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Отчет по дисциплине: E-</a:t>
            </a:r>
            <a:r>
              <a:rPr lang="ru-RU" sz="1800" b="1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learning</a:t>
            </a:r>
            <a:r>
              <a:rPr lang="ru-RU" sz="1800" b="1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 решения управления знаниями</a:t>
            </a:r>
            <a:br>
              <a:rPr lang="ru-RU" sz="1800" b="1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1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 образовательных учреждениях</a:t>
            </a:r>
            <a:br>
              <a:rPr lang="ru-RU" sz="1800" b="1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endParaRPr lang="ru-RU" dirty="0"/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3E4939A6-41D2-4598-8B64-04C8EACF49B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62500" lnSpcReduction="20000"/>
          </a:bodyPr>
          <a:lstStyle/>
          <a:p>
            <a:pPr algn="r" rtl="0">
              <a:spcBef>
                <a:spcPts val="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Преподаватель 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Жуков Николай Николаевич,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к. ф.-м. н., доцент кафедры 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ИТиЭО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выполнила:</a:t>
            </a:r>
            <a:endParaRPr lang="ru-RU" b="0" dirty="0">
              <a:effectLst/>
            </a:endParaRPr>
          </a:p>
          <a:p>
            <a:pPr algn="r"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Владыка Яна Вячеславовна</a:t>
            </a:r>
            <a:endParaRPr lang="ru-RU" b="0" dirty="0">
              <a:effectLst/>
            </a:endParaRPr>
          </a:p>
          <a:p>
            <a:pPr algn="r"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КЭО 2 курс</a:t>
            </a:r>
            <a:endParaRPr lang="ru-RU" b="0" dirty="0">
              <a:effectLst/>
            </a:endParaRPr>
          </a:p>
          <a:p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204746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E61AC1F-FB48-47AE-B90B-3A5F0FED3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rtl="0">
              <a:spcBef>
                <a:spcPts val="0"/>
              </a:spcBef>
              <a:spcAft>
                <a:spcPts val="0"/>
              </a:spcAft>
            </a:pPr>
            <a:r>
              <a:rPr lang="ru-RU" sz="44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Цель исследования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572F041-D7AE-43A7-9006-0FD2624C5BE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Овладеть приемами, основанными на технологиях электронного обучения для самостоятельного приобретения и использования новых знаний и умений, непосредственно не связанных со сферой профессиональной деятельности</a:t>
            </a:r>
            <a:endParaRPr lang="ru-RU" b="0" dirty="0">
              <a:effectLst/>
            </a:endParaRPr>
          </a:p>
          <a:p>
            <a:pPr marL="0" indent="0">
              <a:buNone/>
            </a:pP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070267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C6C41E0-2F98-4398-BCC0-744A003EA0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pPr>
              <a:spcBef>
                <a:spcPts val="0"/>
              </a:spcBef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</a:rPr>
              <a:t>Тема 1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D829BCD-8ACD-4B19-BA32-BA1C0251B2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Инвариантная самостоятельная работа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1.3. Составьте электронный глоссарий по теме «Управление знаниями». Для выполнения задания предложите e-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learning</a:t>
            </a: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-решение. Обоснуйте свой выбор.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1.4. Сделайте обзор ежегодных профильных конференций по теме «Управление знаниями».</a:t>
            </a:r>
            <a:br>
              <a:rPr lang="ru-RU" dirty="0"/>
            </a:br>
            <a:endParaRPr lang="ru-RU" dirty="0"/>
          </a:p>
          <a:p>
            <a:pPr marL="0" indent="0" rtl="0">
              <a:spcBef>
                <a:spcPts val="1000"/>
              </a:spcBef>
              <a:spcAft>
                <a:spcPts val="0"/>
              </a:spcAft>
              <a:buNone/>
            </a:pPr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Ссылка:</a:t>
            </a:r>
            <a:r>
              <a:rPr lang="en-US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 </a:t>
            </a:r>
            <a:r>
              <a:rPr lang="en-US" sz="1800" dirty="0">
                <a:solidFill>
                  <a:srgbClr val="000000"/>
                </a:solidFill>
                <a:latin typeface="Times New Roman" panose="02020603050405020304" pitchFamily="18" charset="0"/>
                <a:hlinkClick r:id="rId2"/>
              </a:rPr>
              <a:t>https://git.herzen.spb.ru/1141820/elerning/blob/main/%D0%A2%D0%B5%D0%BC%D0%B0%201%20%D0%98%D0%A1%D0%A0.docx</a:t>
            </a:r>
            <a:r>
              <a:rPr lang="en-US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 </a:t>
            </a:r>
            <a:endParaRPr lang="ru-RU" sz="1800" dirty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74093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5C6CC38B-E8E2-4AA9-A11F-307B34964D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Вариативная самостоятельная работа</a:t>
            </a:r>
            <a:endParaRPr lang="ru-RU" b="0" dirty="0">
              <a:effectLst/>
            </a:endParaRPr>
          </a:p>
          <a:p>
            <a:pPr marL="0" indent="0">
              <a:buNone/>
            </a:pPr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Задание 1.1. Сделайте подборку статей по вопросу управления знаниями в образовательных учреждениях. Для выполнения задания предложите e-</a:t>
            </a:r>
            <a:r>
              <a:rPr lang="ru-RU" sz="1800" dirty="0" err="1">
                <a:solidFill>
                  <a:srgbClr val="000000"/>
                </a:solidFill>
                <a:latin typeface="Times New Roman" panose="02020603050405020304" pitchFamily="18" charset="0"/>
              </a:rPr>
              <a:t>learning</a:t>
            </a:r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-решение. Разместите их в хрестоматии электронного учебного курса по изучаемой дисциплине.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endParaRPr lang="ru-RU" sz="1800" b="0" i="0" u="none" strike="noStrike" dirty="0">
              <a:solidFill>
                <a:srgbClr val="000000"/>
              </a:solidFill>
              <a:effectLst/>
              <a:latin typeface="Times New Roman" panose="02020603050405020304" pitchFamily="18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Ссылка: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  <a:hlinkClick r:id="rId2"/>
              </a:rPr>
              <a:t>https://git.herzen.spb.ru/1141820/elerning/blob/main/%D0%A2%D0%B5%D0%BC%D0%B0%201%20%D0%92%D0%A1%D0%A0.docx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7" name="Заголовок 1">
            <a:extLst>
              <a:ext uri="{FF2B5EF4-FFF2-40B4-BE49-F238E27FC236}">
                <a16:creationId xmlns:a16="http://schemas.microsoft.com/office/drawing/2014/main" id="{E34CC165-0DAF-4798-A167-53BCAB5279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 vert="horz" lIns="91440" tIns="45720" rIns="91440" bIns="45720" rtlCol="0" anchor="ctr">
            <a:normAutofit/>
          </a:bodyPr>
          <a:lstStyle/>
          <a:p>
            <a:pPr>
              <a:spcBef>
                <a:spcPts val="0"/>
              </a:spcBef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</a:rPr>
              <a:t>Тема 1</a:t>
            </a:r>
          </a:p>
        </p:txBody>
      </p:sp>
    </p:spTree>
    <p:extLst>
      <p:ext uri="{BB962C8B-B14F-4D97-AF65-F5344CB8AC3E}">
        <p14:creationId xmlns:p14="http://schemas.microsoft.com/office/powerpoint/2010/main" val="22462060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87788175-197C-4C23-AB0B-4C250DEA69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Инвариантная самостоятельная работа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2.2.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Разработайте план мероприятий по созданию системы управления знаниями в организации (организацию выбирает студент) с использованием e-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learning</a:t>
            </a: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 решений.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2.3.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Создайте 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сторителлинг</a:t>
            </a: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 на предложенную преподавателем или выбранную вами тему. Назначение 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сторителлинга</a:t>
            </a: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: использование в электронном обучении.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2.4.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Разработайте структуру электронной учительской.</a:t>
            </a:r>
            <a:endParaRPr lang="ru-RU" b="0" dirty="0">
              <a:effectLst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Ссылка: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  <a:hlinkClick r:id="rId2"/>
              </a:rPr>
              <a:t>https://git.herzen.spb.ru/1141820/elerning/blob/main/%D0%A2%D0%B5%D0%BC%D0%B0%202%20%D0%98%D0%A1%D0%A0.docx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indent="0">
              <a:buNone/>
            </a:pPr>
            <a:br>
              <a:rPr lang="ru-RU" dirty="0"/>
            </a:br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id="{9FD2E158-79E5-4970-BCEB-8375E1437B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 vert="horz" lIns="91440" tIns="45720" rIns="91440" bIns="45720" rtlCol="0" anchor="ctr">
            <a:normAutofit/>
          </a:bodyPr>
          <a:lstStyle/>
          <a:p>
            <a:pPr>
              <a:spcBef>
                <a:spcPts val="0"/>
              </a:spcBef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</a:rPr>
              <a:t>Тема 2</a:t>
            </a:r>
          </a:p>
        </p:txBody>
      </p:sp>
    </p:spTree>
    <p:extLst>
      <p:ext uri="{BB962C8B-B14F-4D97-AF65-F5344CB8AC3E}">
        <p14:creationId xmlns:p14="http://schemas.microsoft.com/office/powerpoint/2010/main" val="13904437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C38C5DF-70DF-48DF-BEF4-49FB929C39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4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Тема 2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32180FF-F470-4497-8A9D-CBFC1A7BAD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Вариативная самостоятельная работа</a:t>
            </a:r>
            <a:endParaRPr lang="ru-RU" b="0" dirty="0">
              <a:effectLst/>
            </a:endParaRPr>
          </a:p>
          <a:p>
            <a:pPr marL="0" indent="0" rtl="0">
              <a:spcBef>
                <a:spcPts val="100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2.1 Определите тему занятия для повышения квалификации сотрудников вашей образовательной организации и сделайте для этого занятия подборку электронных ресурсов и электронных образовательных ресурсов, которые войдут в медиатеку вашей организации. </a:t>
            </a:r>
            <a:endParaRPr lang="ru-RU" b="0" dirty="0">
              <a:effectLst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Ссылка: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  <a:hlinkClick r:id="rId2"/>
              </a:rPr>
              <a:t>https://git.herzen.spb.ru/1141820/elerning/blob/main/%D0%A2%D0%B5%D0%BC%D0%B0%202%20%D0%92%D0%A1%D0%A0.docx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indent="0">
              <a:buNone/>
            </a:pP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820833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77AC9371-B3F1-4C2B-A01E-6C10268880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Инвариантная самостоятельная работа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3.2.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Разработайте четыре типа карт знаний вашей образовательной организации. Для выполнения задания используйте e-</a:t>
            </a:r>
            <a:r>
              <a:rPr lang="ru-RU" sz="1800" b="0" i="0" u="none" strike="noStrike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learning</a:t>
            </a: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-решения.</a:t>
            </a:r>
            <a:endParaRPr lang="ru-RU" b="0" dirty="0">
              <a:effectLst/>
            </a:endParaRPr>
          </a:p>
          <a:p>
            <a:pPr rtl="0">
              <a:spcBef>
                <a:spcPts val="1000"/>
              </a:spcBef>
              <a:spcAft>
                <a:spcPts val="0"/>
              </a:spcAft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3.3.</a:t>
            </a:r>
            <a:b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</a:b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Создайте фрагмент электронного курса (1 занятие) </a:t>
            </a:r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с использованием, например сервиса </a:t>
            </a:r>
            <a:r>
              <a:rPr lang="ru-RU" sz="1800" dirty="0" err="1">
                <a:solidFill>
                  <a:srgbClr val="000000"/>
                </a:solidFill>
                <a:latin typeface="Times New Roman" panose="02020603050405020304" pitchFamily="18" charset="0"/>
              </a:rPr>
              <a:t>Teachbase</a:t>
            </a:r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</a:rPr>
              <a:t>.</a:t>
            </a:r>
          </a:p>
          <a:p>
            <a:pPr marL="0" indent="0">
              <a:buNone/>
            </a:pPr>
            <a:endParaRPr lang="ru-RU" dirty="0"/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Ссылка: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  <a:hlinkClick r:id="rId2"/>
              </a:rPr>
              <a:t>https://git.herzen.spb.ru/1141820/elerning/blob/main/%D0%A2%D0%B5%D0%BC%D0%B0%203%20%D0%98%D0%A1%D0%A0.docx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indent="0">
              <a:buNone/>
            </a:pPr>
            <a:br>
              <a:rPr lang="ru-RU" dirty="0"/>
            </a:br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id="{AA5F2FED-A7FA-4C83-A47E-09E1FD8513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ru-RU" sz="44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Тема 3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605073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6631330C-2ED7-432F-919D-BD1C1F15CC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Вариативная самостоятельная работа</a:t>
            </a:r>
            <a:endParaRPr lang="ru-RU" b="0" dirty="0">
              <a:effectLst/>
            </a:endParaRPr>
          </a:p>
          <a:p>
            <a:pPr marL="0" indent="0" rtl="0">
              <a:spcBef>
                <a:spcPts val="1000"/>
              </a:spcBef>
              <a:spcAft>
                <a:spcPts val="0"/>
              </a:spcAft>
              <a:buNone/>
            </a:pPr>
            <a:r>
              <a:rPr lang="ru-RU" sz="1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Задание 3.1. Портфолио учителя</a:t>
            </a:r>
            <a:endParaRPr lang="ru-RU" b="0" dirty="0">
              <a:effectLst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br>
              <a:rPr lang="ru-RU" dirty="0"/>
            </a:b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Ссылка: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  <a:hlinkClick r:id="rId2"/>
              </a:rPr>
              <a:t>https://git.herzen.spb.ru/1141820/elerning/blob/main/%D0%A2%D0%B5%D0%BC%D0%B0%203%20%D0%92%D0%A1%D0%A0.docx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+mn-cs"/>
              </a:rPr>
              <a:t> </a:t>
            </a: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+mn-cs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id="{3F1D6BFD-6B6A-41CF-B2CB-4EA659B197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ru-RU" sz="44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Тема 3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801003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FCF7AFE-CA08-4785-A345-0F3D4A3E3F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4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Выводы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85BDC9B-A1E6-4C27-BABB-1AE7CAB6DE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В результате обучения по курсу  </a:t>
            </a:r>
            <a:endParaRPr lang="ru-RU" b="0" dirty="0">
              <a:effectLst/>
            </a:endParaRPr>
          </a:p>
          <a:p>
            <a:pPr rtl="0" fontAlgn="base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2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приобретены и использованы, в том числе с помощью информационных технологий, новые знания и умения, непосредственно не связанные со сферой профессиональной деятельности;</a:t>
            </a:r>
            <a:endParaRPr lang="ru-RU" sz="1500" b="0" i="0" u="none" strike="noStrike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rtl="0" fontAlgn="base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sz="2800" b="0" i="0" u="none" strike="noStrike" dirty="0">
                <a:solidFill>
                  <a:srgbClr val="000000"/>
                </a:solidFill>
                <a:effectLst/>
                <a:latin typeface="Times New Roman" panose="02020603050405020304" pitchFamily="18" charset="0"/>
              </a:rPr>
              <a:t>систематизированы методы систематизации, обобщения и распространения отечественного и зарубежного методического опыта в профессиональной области.</a:t>
            </a:r>
            <a:br>
              <a:rPr lang="ru-RU" b="0" dirty="0">
                <a:effectLst/>
              </a:rPr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2843272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208</TotalTime>
  <Words>633</Words>
  <Application>Microsoft Office PowerPoint</Application>
  <PresentationFormat>Широкоэкранный</PresentationFormat>
  <Paragraphs>46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Times New Roman</vt:lpstr>
      <vt:lpstr>Тема Office</vt:lpstr>
      <vt:lpstr>Отчет по дисциплине: E-learning решения управления знаниями в образовательных учреждениях </vt:lpstr>
      <vt:lpstr>Цель исследования</vt:lpstr>
      <vt:lpstr>Тема 1</vt:lpstr>
      <vt:lpstr>Тема 1</vt:lpstr>
      <vt:lpstr>Тема 2</vt:lpstr>
      <vt:lpstr>Тема 2</vt:lpstr>
      <vt:lpstr>Тема 3</vt:lpstr>
      <vt:lpstr>Тема 3</vt:lpstr>
      <vt:lpstr>Выводы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по дисциплине: E-learning решения управления знаниями в образовательных учреждениях </dc:title>
  <dc:creator>Александров Денис Владимирович</dc:creator>
  <cp:lastModifiedBy>Александров Денис Владимирович</cp:lastModifiedBy>
  <cp:revision>7</cp:revision>
  <dcterms:created xsi:type="dcterms:W3CDTF">2024-03-30T16:46:46Z</dcterms:created>
  <dcterms:modified xsi:type="dcterms:W3CDTF">2024-03-31T14:31:06Z</dcterms:modified>
</cp:coreProperties>
</file>

<file path=docProps/thumbnail.jpeg>
</file>