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embeddedFontLst>
    <p:embeddedFont>
      <p:font typeface="Economica"/>
      <p:regular r:id="rId23"/>
      <p:bold r:id="rId24"/>
      <p:italic r:id="rId25"/>
      <p:boldItalic r:id="rId26"/>
    </p:embeddedFont>
    <p:embeddedFont>
      <p:font typeface="Open Sans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Economica-bold.fntdata"/><Relationship Id="rId23" Type="http://schemas.openxmlformats.org/officeDocument/2006/relationships/font" Target="fonts/Economica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Economica-boldItalic.fntdata"/><Relationship Id="rId25" Type="http://schemas.openxmlformats.org/officeDocument/2006/relationships/font" Target="fonts/Economica-italic.fntdata"/><Relationship Id="rId28" Type="http://schemas.openxmlformats.org/officeDocument/2006/relationships/font" Target="fonts/OpenSans-bold.fntdata"/><Relationship Id="rId27" Type="http://schemas.openxmlformats.org/officeDocument/2006/relationships/font" Target="fonts/OpenSans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OpenSans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schemas.openxmlformats.org/officeDocument/2006/relationships/font" Target="fonts/OpenSans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810964211f_0_6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2810964211f_0_6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2810964211f_0_7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2810964211f_0_7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810964211f_0_7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2810964211f_0_7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810964211f_0_7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810964211f_0_7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810964211f_0_7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810964211f_0_7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810964211f_0_7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2810964211f_0_7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810964211f_0_7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810964211f_0_7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810964211f_0_7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810964211f_0_7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810964211f_0_6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810964211f_0_6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810964211f_0_6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810964211f_0_6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810964211f_0_6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810964211f_0_6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810964211f_0_6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810964211f_0_6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810964211f_0_6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810964211f_0_6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810964211f_0_6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810964211f_0_6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810964211f_0_6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810964211f_0_6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810964211f_0_6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810964211f_0_6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4013" y="756700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5318350" y="32667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11"/>
          <p:cNvSpPr txBox="1"/>
          <p:nvPr>
            <p:ph hasCustomPrompt="1"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flipH="1">
            <a:off x="7595938" y="4602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7" name="Google Shape;17;p3"/>
          <p:cNvSpPr/>
          <p:nvPr/>
        </p:nvSpPr>
        <p:spPr>
          <a:xfrm flipH="1" rot="10800000">
            <a:off x="466425" y="35583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8" name="Google Shape;18;p3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5" name="Google Shape;35;p7"/>
          <p:cNvSpPr txBox="1"/>
          <p:nvPr>
            <p:ph idx="1" type="body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8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4" name="Google Shape;44;p9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46" name="Google Shape;46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lux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type="ctrTitle"/>
          </p:nvPr>
        </p:nvSpPr>
        <p:spPr>
          <a:xfrm>
            <a:off x="0" y="1854925"/>
            <a:ext cx="9144000" cy="1144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5600">
                <a:latin typeface="Courier New"/>
                <a:ea typeface="Courier New"/>
                <a:cs typeface="Courier New"/>
                <a:sym typeface="Courier New"/>
              </a:rPr>
              <a:t>PyCharm</a:t>
            </a:r>
            <a:endParaRPr sz="56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63" name="Google Shape;63;p13"/>
          <p:cNvSpPr txBox="1"/>
          <p:nvPr>
            <p:ph idx="1" type="subTitle"/>
          </p:nvPr>
        </p:nvSpPr>
        <p:spPr>
          <a:xfrm>
            <a:off x="0" y="3705000"/>
            <a:ext cx="3825000" cy="14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>
                <a:latin typeface="Times New Roman"/>
                <a:ea typeface="Times New Roman"/>
                <a:cs typeface="Times New Roman"/>
                <a:sym typeface="Times New Roman"/>
              </a:rPr>
              <a:t>Выполнили:</a:t>
            </a:r>
            <a:br>
              <a:rPr lang="ru" sz="22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" sz="2200">
                <a:latin typeface="Times New Roman"/>
                <a:ea typeface="Times New Roman"/>
                <a:cs typeface="Times New Roman"/>
                <a:sym typeface="Times New Roman"/>
              </a:rPr>
              <a:t>Гиниятуллина Юлия</a:t>
            </a:r>
            <a:br>
              <a:rPr lang="ru" sz="22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" sz="2200">
                <a:latin typeface="Times New Roman"/>
                <a:ea typeface="Times New Roman"/>
                <a:cs typeface="Times New Roman"/>
                <a:sym typeface="Times New Roman"/>
              </a:rPr>
              <a:t>Кочеткова Мария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2"/>
          <p:cNvSpPr txBox="1"/>
          <p:nvPr>
            <p:ph type="title"/>
          </p:nvPr>
        </p:nvSpPr>
        <p:spPr>
          <a:xfrm>
            <a:off x="436200" y="4396675"/>
            <a:ext cx="8271600" cy="63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latin typeface="Times New Roman"/>
                <a:ea typeface="Times New Roman"/>
                <a:cs typeface="Times New Roman"/>
                <a:sym typeface="Times New Roman"/>
              </a:rPr>
              <a:t>Рисунок 3.1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7" name="Google Shape;11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5388" y="168150"/>
            <a:ext cx="6353225" cy="438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3"/>
          <p:cNvSpPr txBox="1"/>
          <p:nvPr>
            <p:ph type="title"/>
          </p:nvPr>
        </p:nvSpPr>
        <p:spPr>
          <a:xfrm>
            <a:off x="411388" y="4102250"/>
            <a:ext cx="8145300" cy="75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latin typeface="Times New Roman"/>
                <a:ea typeface="Times New Roman"/>
                <a:cs typeface="Times New Roman"/>
                <a:sym typeface="Times New Roman"/>
              </a:rPr>
              <a:t>Рисунок 4.1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3" name="Google Shape;12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975" y="1041263"/>
            <a:ext cx="8738025" cy="306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4"/>
          <p:cNvSpPr txBox="1"/>
          <p:nvPr>
            <p:ph type="title"/>
          </p:nvPr>
        </p:nvSpPr>
        <p:spPr>
          <a:xfrm>
            <a:off x="1632588" y="4354800"/>
            <a:ext cx="5878800" cy="61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latin typeface="Times New Roman"/>
                <a:ea typeface="Times New Roman"/>
                <a:cs typeface="Times New Roman"/>
                <a:sym typeface="Times New Roman"/>
              </a:rPr>
              <a:t>Рисунок 4.2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9" name="Google Shape;12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9475" y="294400"/>
            <a:ext cx="6085026" cy="413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5"/>
          <p:cNvSpPr txBox="1"/>
          <p:nvPr>
            <p:ph type="title"/>
          </p:nvPr>
        </p:nvSpPr>
        <p:spPr>
          <a:xfrm>
            <a:off x="1632600" y="4456425"/>
            <a:ext cx="5878800" cy="50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latin typeface="Times New Roman"/>
                <a:ea typeface="Times New Roman"/>
                <a:cs typeface="Times New Roman"/>
                <a:sym typeface="Times New Roman"/>
              </a:rPr>
              <a:t>Рисунок 4.3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5" name="Google Shape;13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7725" y="168175"/>
            <a:ext cx="8388550" cy="4288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6"/>
          <p:cNvSpPr txBox="1"/>
          <p:nvPr>
            <p:ph type="title"/>
          </p:nvPr>
        </p:nvSpPr>
        <p:spPr>
          <a:xfrm>
            <a:off x="1632600" y="1938338"/>
            <a:ext cx="5878800" cy="53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latin typeface="Times New Roman"/>
                <a:ea typeface="Times New Roman"/>
                <a:cs typeface="Times New Roman"/>
                <a:sym typeface="Times New Roman"/>
              </a:rPr>
              <a:t>Рисунок 4.4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41" name="Google Shape;14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8950" y="262825"/>
            <a:ext cx="8846100" cy="1675525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6"/>
          <p:cNvSpPr txBox="1"/>
          <p:nvPr>
            <p:ph type="title"/>
          </p:nvPr>
        </p:nvSpPr>
        <p:spPr>
          <a:xfrm>
            <a:off x="1632600" y="4463275"/>
            <a:ext cx="5878800" cy="53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latin typeface="Times New Roman"/>
                <a:ea typeface="Times New Roman"/>
                <a:cs typeface="Times New Roman"/>
                <a:sym typeface="Times New Roman"/>
              </a:rPr>
              <a:t>Рисунок 4.5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43" name="Google Shape;14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8975" y="2787750"/>
            <a:ext cx="8846051" cy="167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7"/>
          <p:cNvSpPr txBox="1"/>
          <p:nvPr>
            <p:ph type="title"/>
          </p:nvPr>
        </p:nvSpPr>
        <p:spPr>
          <a:xfrm>
            <a:off x="180500" y="4049575"/>
            <a:ext cx="8783100" cy="49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latin typeface="Times New Roman"/>
                <a:ea typeface="Times New Roman"/>
                <a:cs typeface="Times New Roman"/>
                <a:sym typeface="Times New Roman"/>
              </a:rPr>
              <a:t>Рисунок 5.1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49" name="Google Shape;14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0513" y="770875"/>
            <a:ext cx="8782975" cy="3184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8"/>
          <p:cNvSpPr txBox="1"/>
          <p:nvPr>
            <p:ph type="title"/>
          </p:nvPr>
        </p:nvSpPr>
        <p:spPr>
          <a:xfrm>
            <a:off x="1632600" y="4315250"/>
            <a:ext cx="58788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latin typeface="Times New Roman"/>
                <a:ea typeface="Times New Roman"/>
                <a:cs typeface="Times New Roman"/>
                <a:sym typeface="Times New Roman"/>
              </a:rPr>
              <a:t>Рисунок 5.2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5" name="Google Shape;15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32600" y="136625"/>
            <a:ext cx="5878799" cy="41786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9"/>
          <p:cNvSpPr txBox="1"/>
          <p:nvPr>
            <p:ph type="title"/>
          </p:nvPr>
        </p:nvSpPr>
        <p:spPr>
          <a:xfrm>
            <a:off x="152525" y="4541025"/>
            <a:ext cx="5346900" cy="534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latin typeface="Times New Roman"/>
                <a:ea typeface="Times New Roman"/>
                <a:cs typeface="Times New Roman"/>
                <a:sym typeface="Times New Roman"/>
              </a:rPr>
              <a:t>Рисунок 6.1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61" name="Google Shape;161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5346931" cy="438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46434" y="152400"/>
            <a:ext cx="3045166" cy="4388625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9"/>
          <p:cNvSpPr txBox="1"/>
          <p:nvPr>
            <p:ph type="title"/>
          </p:nvPr>
        </p:nvSpPr>
        <p:spPr>
          <a:xfrm>
            <a:off x="5946425" y="4541025"/>
            <a:ext cx="3045300" cy="534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latin typeface="Times New Roman"/>
                <a:ea typeface="Times New Roman"/>
                <a:cs typeface="Times New Roman"/>
                <a:sym typeface="Times New Roman"/>
              </a:rPr>
              <a:t>Рисунок 6.2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>
            <p:ph type="title"/>
          </p:nvPr>
        </p:nvSpPr>
        <p:spPr>
          <a:xfrm>
            <a:off x="136075" y="3013750"/>
            <a:ext cx="8833800" cy="256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0000"/>
              <a:buFont typeface="Arial"/>
              <a:buNone/>
            </a:pPr>
            <a:r>
              <a:rPr lang="ru" sz="2200">
                <a:latin typeface="Times New Roman"/>
                <a:ea typeface="Times New Roman"/>
                <a:cs typeface="Times New Roman"/>
                <a:sym typeface="Times New Roman"/>
              </a:rPr>
              <a:t>PyCharm – это интегрированная среда разработки (IDE) для программирования на языке Python,  разработанная чешской компанией JetBrains. У PyCharm есть две версии: PyCharm Community Edition – бесплатная версия, находится под лицензией Apache License, и PyCharm Professional Edition – профессиональная версия продукта, обладающая дополнительной функциональностью, является проприетарным ПО.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4375"/>
              <a:buFont typeface="Arial"/>
              <a:buNone/>
            </a:pPr>
            <a:r>
              <a:t/>
            </a:r>
            <a:endParaRPr sz="3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15050" y="152375"/>
            <a:ext cx="4713902" cy="2651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>
            <p:ph type="title"/>
          </p:nvPr>
        </p:nvSpPr>
        <p:spPr>
          <a:xfrm>
            <a:off x="820425" y="4223675"/>
            <a:ext cx="7503300" cy="82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2000">
                <a:latin typeface="Times New Roman"/>
                <a:ea typeface="Times New Roman"/>
                <a:cs typeface="Times New Roman"/>
                <a:sym typeface="Times New Roman"/>
              </a:rPr>
              <a:t>Рисунок 1.1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5" name="Google Shape;7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0324" y="413700"/>
            <a:ext cx="7503375" cy="397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>
            <p:ph type="title"/>
          </p:nvPr>
        </p:nvSpPr>
        <p:spPr>
          <a:xfrm>
            <a:off x="0" y="450150"/>
            <a:ext cx="22752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-3302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98765"/>
              <a:buFont typeface="Times New Roman"/>
              <a:buAutoNum type="arabicPeriod"/>
            </a:pPr>
            <a:r>
              <a:rPr lang="ru" sz="18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Заголовок окна</a:t>
            </a:r>
            <a:endParaRPr sz="18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147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AutoNum type="arabicPeriod"/>
            </a:pPr>
            <a:r>
              <a:rPr lang="ru" sz="18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Project Tool Window</a:t>
            </a:r>
            <a:endParaRPr sz="18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147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AutoNum type="arabicPeriod"/>
            </a:pPr>
            <a:r>
              <a:rPr lang="ru" sz="18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PyCharm Editor</a:t>
            </a:r>
            <a:endParaRPr sz="18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147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AutoNum type="arabicPeriod"/>
            </a:pPr>
            <a:r>
              <a:rPr lang="ru" sz="18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Контекстные меню</a:t>
            </a:r>
            <a:endParaRPr sz="18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147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AutoNum type="arabicPeriod"/>
            </a:pPr>
            <a:r>
              <a:rPr lang="ru" sz="18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Gutter</a:t>
            </a:r>
            <a:endParaRPr sz="18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147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AutoNum type="arabicPeriod"/>
            </a:pPr>
            <a:r>
              <a:rPr lang="ru" sz="18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Pycharm Tool Windows</a:t>
            </a:r>
            <a:endParaRPr sz="18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147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AutoNum type="arabicPeriod"/>
            </a:pPr>
            <a:r>
              <a:rPr lang="ru" sz="18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Панель навигации</a:t>
            </a:r>
            <a:endParaRPr sz="18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147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AutoNum type="arabicPeriod"/>
            </a:pPr>
            <a:r>
              <a:rPr lang="ru" sz="18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Status Bar</a:t>
            </a:r>
            <a:endParaRPr sz="18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5625" y="381000"/>
            <a:ext cx="6596351" cy="330382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2445600" y="3766450"/>
            <a:ext cx="6596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latin typeface="Times New Roman"/>
                <a:ea typeface="Times New Roman"/>
                <a:cs typeface="Times New Roman"/>
                <a:sym typeface="Times New Roman"/>
              </a:rPr>
              <a:t>Рисунок 1.2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type="title"/>
          </p:nvPr>
        </p:nvSpPr>
        <p:spPr>
          <a:xfrm>
            <a:off x="179700" y="441775"/>
            <a:ext cx="8784600" cy="455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44">
                <a:latin typeface="Times New Roman"/>
                <a:ea typeface="Times New Roman"/>
                <a:cs typeface="Times New Roman"/>
                <a:sym typeface="Times New Roman"/>
              </a:rPr>
              <a:t>Необходимое программное и аппаратное обеспечение</a:t>
            </a:r>
            <a:endParaRPr sz="2444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22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2000">
                <a:latin typeface="Times New Roman"/>
                <a:ea typeface="Times New Roman"/>
                <a:cs typeface="Times New Roman"/>
                <a:sym typeface="Times New Roman"/>
              </a:rPr>
              <a:t>Операционная система:</a:t>
            </a:r>
            <a:endParaRPr i="1"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-"/>
            </a:pPr>
            <a:r>
              <a:rPr lang="ru" sz="2000">
                <a:latin typeface="Times New Roman"/>
                <a:ea typeface="Times New Roman"/>
                <a:cs typeface="Times New Roman"/>
                <a:sym typeface="Times New Roman"/>
              </a:rPr>
              <a:t>Windows 8, 10 или 11 (64-битные версии);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-"/>
            </a:pPr>
            <a:r>
              <a:rPr lang="ru" sz="2000">
                <a:latin typeface="Times New Roman"/>
                <a:ea typeface="Times New Roman"/>
                <a:cs typeface="Times New Roman"/>
                <a:sym typeface="Times New Roman"/>
              </a:rPr>
              <a:t>macOS 10.14 или более поздняя версия;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-"/>
            </a:pPr>
            <a:r>
              <a:rPr lang="ru" sz="2000">
                <a:latin typeface="Times New Roman"/>
                <a:ea typeface="Times New Roman"/>
                <a:cs typeface="Times New Roman"/>
                <a:sym typeface="Times New Roman"/>
              </a:rPr>
              <a:t>Linux со средой GNOME, KDE или Unity DE; если дистрибутив не включает Glibc 2.14 или более позднюю версию (например, RHEL 6 или CentOS 6), то PyCharm может быть для него недоступен.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i="1" lang="ru" sz="2000">
                <a:latin typeface="Times New Roman"/>
                <a:ea typeface="Times New Roman"/>
                <a:cs typeface="Times New Roman"/>
                <a:sym typeface="Times New Roman"/>
              </a:rPr>
              <a:t>Процессор:</a:t>
            </a:r>
            <a:r>
              <a:rPr lang="ru" sz="2000">
                <a:latin typeface="Times New Roman"/>
                <a:ea typeface="Times New Roman"/>
                <a:cs typeface="Times New Roman"/>
                <a:sym typeface="Times New Roman"/>
              </a:rPr>
              <a:t> никаких специальных требований нет, но рекомендуется, чтобы он был многоядерным, так как PyCharm поддерживает многопоточность. Это позволит выполнять операции быстрее.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i="1" lang="ru" sz="2000">
                <a:latin typeface="Times New Roman"/>
                <a:ea typeface="Times New Roman"/>
                <a:cs typeface="Times New Roman"/>
                <a:sym typeface="Times New Roman"/>
              </a:rPr>
              <a:t>Оперативная память:</a:t>
            </a:r>
            <a:r>
              <a:rPr lang="ru" sz="2000">
                <a:latin typeface="Times New Roman"/>
                <a:ea typeface="Times New Roman"/>
                <a:cs typeface="Times New Roman"/>
                <a:sym typeface="Times New Roman"/>
              </a:rPr>
              <a:t> 4 ГБ свободной RAM. Рекомендуется, чтобы общая оперативная память у устройства была 8 ГБ.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i="1" lang="ru" sz="2000">
                <a:latin typeface="Times New Roman"/>
                <a:ea typeface="Times New Roman"/>
                <a:cs typeface="Times New Roman"/>
                <a:sym typeface="Times New Roman"/>
              </a:rPr>
              <a:t>Место на диске:</a:t>
            </a:r>
            <a:r>
              <a:rPr lang="ru" sz="2000">
                <a:latin typeface="Times New Roman"/>
                <a:ea typeface="Times New Roman"/>
                <a:cs typeface="Times New Roman"/>
                <a:sym typeface="Times New Roman"/>
              </a:rPr>
              <a:t> 2,5 ГБ и ещё 1 ГБ для кэша. Рекомендуется использовать SSD и иметь хотя бы 5 ГБ свободного пространства.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i="1" lang="ru" sz="2000">
                <a:latin typeface="Times New Roman"/>
                <a:ea typeface="Times New Roman"/>
                <a:cs typeface="Times New Roman"/>
                <a:sym typeface="Times New Roman"/>
              </a:rPr>
              <a:t>Разрешение экрана:</a:t>
            </a:r>
            <a:r>
              <a:rPr lang="ru" sz="2000">
                <a:latin typeface="Times New Roman"/>
                <a:ea typeface="Times New Roman"/>
                <a:cs typeface="Times New Roman"/>
                <a:sym typeface="Times New Roman"/>
              </a:rPr>
              <a:t> не менее 1024 × 768 пикселей, рекомендуется 1920 × 1080.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t/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>
            <p:ph type="title"/>
          </p:nvPr>
        </p:nvSpPr>
        <p:spPr>
          <a:xfrm>
            <a:off x="1109650" y="4633325"/>
            <a:ext cx="7101300" cy="34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latin typeface="Times New Roman"/>
                <a:ea typeface="Times New Roman"/>
                <a:cs typeface="Times New Roman"/>
                <a:sym typeface="Times New Roman"/>
              </a:rPr>
              <a:t>Рисунок 2.1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3" name="Google Shape;9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9613" y="199775"/>
            <a:ext cx="7101375" cy="4338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>
            <p:ph type="title"/>
          </p:nvPr>
        </p:nvSpPr>
        <p:spPr>
          <a:xfrm>
            <a:off x="653850" y="4320900"/>
            <a:ext cx="7836300" cy="82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latin typeface="Times New Roman"/>
                <a:ea typeface="Times New Roman"/>
                <a:cs typeface="Times New Roman"/>
                <a:sym typeface="Times New Roman"/>
              </a:rPr>
              <a:t>Рисунок 2.2 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9" name="Google Shape;9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3838" y="294425"/>
            <a:ext cx="7836324" cy="4149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0"/>
          <p:cNvSpPr txBox="1"/>
          <p:nvPr>
            <p:ph type="title"/>
          </p:nvPr>
        </p:nvSpPr>
        <p:spPr>
          <a:xfrm>
            <a:off x="491400" y="4286250"/>
            <a:ext cx="8161200" cy="56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latin typeface="Times New Roman"/>
                <a:ea typeface="Times New Roman"/>
                <a:cs typeface="Times New Roman"/>
                <a:sym typeface="Times New Roman"/>
              </a:rPr>
              <a:t>Рисунок 2.3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5" name="Google Shape;10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5275" y="328825"/>
            <a:ext cx="7473450" cy="395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/>
          <p:nvPr>
            <p:ph type="title"/>
          </p:nvPr>
        </p:nvSpPr>
        <p:spPr>
          <a:xfrm>
            <a:off x="503875" y="4601800"/>
            <a:ext cx="8136000" cy="34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2011">
                <a:latin typeface="Times New Roman"/>
                <a:ea typeface="Times New Roman"/>
                <a:cs typeface="Times New Roman"/>
                <a:sym typeface="Times New Roman"/>
              </a:rPr>
              <a:t>Рисунок 2.4</a:t>
            </a:r>
            <a:endParaRPr sz="201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1" name="Google Shape;11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950" y="293475"/>
            <a:ext cx="8136100" cy="4308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57BB8A"/>
      </a:accent3>
      <a:accent4>
        <a:srgbClr val="78909C"/>
      </a:accent4>
      <a:accent5>
        <a:srgbClr val="607D8B"/>
      </a:accent5>
      <a:accent6>
        <a:srgbClr val="DCE755"/>
      </a:accent6>
      <a:hlink>
        <a:srgbClr val="607D8B"/>
      </a:hlink>
      <a:folHlink>
        <a:srgbClr val="607D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